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20" r:id="rId4"/>
  </p:sldMasterIdLst>
  <p:notesMasterIdLst>
    <p:notesMasterId r:id="rId28"/>
  </p:notesMasterIdLst>
  <p:handoutMasterIdLst>
    <p:handoutMasterId r:id="rId29"/>
  </p:handoutMasterIdLst>
  <p:sldIdLst>
    <p:sldId id="257" r:id="rId5"/>
    <p:sldId id="280" r:id="rId6"/>
    <p:sldId id="258" r:id="rId7"/>
    <p:sldId id="265" r:id="rId8"/>
    <p:sldId id="282" r:id="rId9"/>
    <p:sldId id="285" r:id="rId10"/>
    <p:sldId id="329" r:id="rId11"/>
    <p:sldId id="283" r:id="rId12"/>
    <p:sldId id="341" r:id="rId13"/>
    <p:sldId id="333" r:id="rId14"/>
    <p:sldId id="260" r:id="rId15"/>
    <p:sldId id="342" r:id="rId16"/>
    <p:sldId id="312" r:id="rId17"/>
    <p:sldId id="332" r:id="rId18"/>
    <p:sldId id="334" r:id="rId19"/>
    <p:sldId id="347" r:id="rId20"/>
    <p:sldId id="336" r:id="rId21"/>
    <p:sldId id="345" r:id="rId22"/>
    <p:sldId id="317" r:id="rId23"/>
    <p:sldId id="348" r:id="rId24"/>
    <p:sldId id="326" r:id="rId25"/>
    <p:sldId id="343" r:id="rId26"/>
    <p:sldId id="346"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114" y="24"/>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A9BB61-ABFA-4F2C-A303-F5DF9B247329}" type="datetimeFigureOut">
              <a:rPr lang="en-GB" smtClean="0"/>
              <a:t>17/05/2016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AA81A3-5F9D-4E52-B359-6B4327111BB1}" type="slidenum">
              <a:rPr lang="en-GB" smtClean="0"/>
              <a:t>‹#›</a:t>
            </a:fld>
            <a:endParaRPr lang="en-GB"/>
          </a:p>
        </p:txBody>
      </p:sp>
    </p:spTree>
    <p:extLst>
      <p:ext uri="{BB962C8B-B14F-4D97-AF65-F5344CB8AC3E}">
        <p14:creationId xmlns:p14="http://schemas.microsoft.com/office/powerpoint/2010/main" val="2928553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F93351-A8D1-4A13-9D22-D85D648452F5}" type="datetimeFigureOut">
              <a:rPr lang="en-GB" smtClean="0"/>
              <a:t>17/05/2016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B85F972-4C87-4EFE-B095-9E99BC30FAE1}" type="slidenum">
              <a:rPr lang="en-GB" smtClean="0"/>
              <a:t>‹#›</a:t>
            </a:fld>
            <a:endParaRPr lang="en-GB"/>
          </a:p>
        </p:txBody>
      </p:sp>
    </p:spTree>
    <p:extLst>
      <p:ext uri="{BB962C8B-B14F-4D97-AF65-F5344CB8AC3E}">
        <p14:creationId xmlns:p14="http://schemas.microsoft.com/office/powerpoint/2010/main" val="20810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Governments budget statement – July 2015 …if a plan is not addressing the need for the jobs and houses needed locally the Secretary of State will intervene and arrange for Local Plans to be written….</a:t>
            </a:r>
          </a:p>
          <a:p>
            <a:endParaRPr lang="en-GB" dirty="0"/>
          </a:p>
        </p:txBody>
      </p:sp>
      <p:sp>
        <p:nvSpPr>
          <p:cNvPr id="4" name="Slide Number Placeholder 3"/>
          <p:cNvSpPr>
            <a:spLocks noGrp="1"/>
          </p:cNvSpPr>
          <p:nvPr>
            <p:ph type="sldNum" sz="quarter" idx="10"/>
          </p:nvPr>
        </p:nvSpPr>
        <p:spPr/>
        <p:txBody>
          <a:bodyPr/>
          <a:lstStyle/>
          <a:p>
            <a:fld id="{6B85F972-4C87-4EFE-B095-9E99BC30FAE1}" type="slidenum">
              <a:rPr lang="en-GB" smtClean="0"/>
              <a:t>3</a:t>
            </a:fld>
            <a:endParaRPr lang="en-GB"/>
          </a:p>
        </p:txBody>
      </p:sp>
    </p:spTree>
    <p:extLst>
      <p:ext uri="{BB962C8B-B14F-4D97-AF65-F5344CB8AC3E}">
        <p14:creationId xmlns:p14="http://schemas.microsoft.com/office/powerpoint/2010/main" val="135383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257580-92B0-432A-BC70-7BF0432DE83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62812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257580-92B0-432A-BC70-7BF0432DE83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62812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Environment Act 1995</a:t>
            </a:r>
            <a:endParaRPr lang="en-GB" dirty="0"/>
          </a:p>
        </p:txBody>
      </p:sp>
      <p:sp>
        <p:nvSpPr>
          <p:cNvPr id="4" name="Slide Number Placeholder 3"/>
          <p:cNvSpPr>
            <a:spLocks noGrp="1"/>
          </p:cNvSpPr>
          <p:nvPr>
            <p:ph type="sldNum" sz="quarter" idx="10"/>
          </p:nvPr>
        </p:nvSpPr>
        <p:spPr/>
        <p:txBody>
          <a:bodyPr/>
          <a:lstStyle/>
          <a:p>
            <a:fld id="{6B85F972-4C87-4EFE-B095-9E99BC30FAE1}" type="slidenum">
              <a:rPr lang="en-GB" smtClean="0"/>
              <a:t>6</a:t>
            </a:fld>
            <a:endParaRPr lang="en-GB"/>
          </a:p>
        </p:txBody>
      </p:sp>
    </p:spTree>
    <p:extLst>
      <p:ext uri="{BB962C8B-B14F-4D97-AF65-F5344CB8AC3E}">
        <p14:creationId xmlns:p14="http://schemas.microsoft.com/office/powerpoint/2010/main" val="412177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5F972-4C87-4EFE-B095-9E99BC30FAE1}" type="slidenum">
              <a:rPr lang="en-GB" smtClean="0"/>
              <a:t>7</a:t>
            </a:fld>
            <a:endParaRPr lang="en-GB"/>
          </a:p>
        </p:txBody>
      </p:sp>
    </p:spTree>
    <p:extLst>
      <p:ext uri="{BB962C8B-B14F-4D97-AF65-F5344CB8AC3E}">
        <p14:creationId xmlns:p14="http://schemas.microsoft.com/office/powerpoint/2010/main" val="418348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2BFDA8-A206-4727-B70D-2203F9BA65DF}" type="slidenum">
              <a:rPr lang="en-US" altLang="en-US" smtClean="0"/>
              <a:pPr eaLnBrk="1" hangingPunct="1"/>
              <a:t>8</a:t>
            </a:fld>
            <a:endParaRPr lang="en-US" altLang="en-US" smtClean="0"/>
          </a:p>
        </p:txBody>
      </p:sp>
      <p:sp>
        <p:nvSpPr>
          <p:cNvPr id="21507" name="Rectangle 7"/>
          <p:cNvSpPr txBox="1">
            <a:spLocks noGrp="1" noChangeArrowheads="1"/>
          </p:cNvSpPr>
          <p:nvPr/>
        </p:nvSpPr>
        <p:spPr bwMode="auto">
          <a:xfrm>
            <a:off x="3850443" y="9428583"/>
            <a:ext cx="2944085"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defTabSz="449263"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49263"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49263"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49263"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49263"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buClr>
                <a:srgbClr val="000000"/>
              </a:buClr>
              <a:buSzPct val="45000"/>
              <a:buFont typeface="Wingdings" pitchFamily="2" charset="2"/>
              <a:buNone/>
            </a:pPr>
            <a:fld id="{02EE2CA8-8B96-4A91-8FE4-446E1F383DD4}" type="slidenum">
              <a:rPr lang="en-US" altLang="en-US" sz="1200">
                <a:solidFill>
                  <a:srgbClr val="000000"/>
                </a:solidFill>
                <a:latin typeface="Times New Roman" pitchFamily="18" charset="0"/>
                <a:ea typeface="ＭＳ Ｐゴシック" pitchFamily="34" charset="-128"/>
              </a:rPr>
              <a:pPr algn="r" eaLnBrk="1" hangingPunct="1">
                <a:buClr>
                  <a:srgbClr val="000000"/>
                </a:buClr>
                <a:buSzPct val="45000"/>
                <a:buFont typeface="Wingdings" pitchFamily="2" charset="2"/>
                <a:buNone/>
              </a:pPr>
              <a:t>8</a:t>
            </a:fld>
            <a:endParaRPr lang="en-US" altLang="en-US" sz="1200">
              <a:solidFill>
                <a:srgbClr val="000000"/>
              </a:solidFill>
              <a:latin typeface="Times New Roman" pitchFamily="18" charset="0"/>
              <a:ea typeface="ＭＳ Ｐゴシック" pitchFamily="34" charset="-128"/>
            </a:endParaRPr>
          </a:p>
        </p:txBody>
      </p:sp>
      <p:sp>
        <p:nvSpPr>
          <p:cNvPr id="21508" name="Rectangle 2"/>
          <p:cNvSpPr>
            <a:spLocks noGrp="1" noRot="1" noChangeAspect="1" noChangeArrowheads="1" noTextEdit="1"/>
          </p:cNvSpPr>
          <p:nvPr>
            <p:ph type="sldImg"/>
          </p:nvPr>
        </p:nvSpPr>
        <p:spPr>
          <a:xfrm>
            <a:off x="917575" y="744538"/>
            <a:ext cx="4960938" cy="3721100"/>
          </a:xfrm>
          <a:ln/>
        </p:spPr>
      </p:sp>
      <p:sp>
        <p:nvSpPr>
          <p:cNvPr id="21509" name="Rectangle 3"/>
          <p:cNvSpPr>
            <a:spLocks noGrp="1" noChangeArrowheads="1"/>
          </p:cNvSpPr>
          <p:nvPr>
            <p:ph type="body" idx="1"/>
          </p:nvPr>
        </p:nvSpPr>
        <p:spPr>
          <a:xfrm>
            <a:off x="679768" y="4715154"/>
            <a:ext cx="5436567" cy="4465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altLang="en-US" smtClean="0">
                <a:latin typeface="Arial" pitchFamily="34" charset="0"/>
                <a:cs typeface="Arial" pitchFamily="34" charset="0"/>
              </a:rPr>
              <a:t>Planning in the news as never before. 15 consecutive days in Daily Telegraph in September. </a:t>
            </a:r>
          </a:p>
          <a:p>
            <a:endParaRPr lang="en-GB" altLang="en-US" smtClean="0">
              <a:latin typeface="Arial" pitchFamily="34" charset="0"/>
              <a:cs typeface="Arial" pitchFamily="34" charset="0"/>
            </a:endParaRPr>
          </a:p>
          <a:p>
            <a:r>
              <a:rPr lang="en-GB" altLang="en-US" smtClean="0">
                <a:latin typeface="Arial" pitchFamily="34" charset="0"/>
                <a:cs typeface="Arial" pitchFamily="34" charset="0"/>
              </a:rPr>
              <a:t>Good – because people are talking about planning and housing. </a:t>
            </a:r>
          </a:p>
          <a:p>
            <a:r>
              <a:rPr lang="en-GB" altLang="en-US" smtClean="0">
                <a:latin typeface="Arial" pitchFamily="34" charset="0"/>
                <a:cs typeface="Arial" pitchFamily="34" charset="0"/>
              </a:rPr>
              <a:t>Bad – because it’s a very polarised debate. Mainly focussed around the countryside and Green Belt,</a:t>
            </a:r>
          </a:p>
          <a:p>
            <a:r>
              <a:rPr lang="en-GB" altLang="en-US" smtClean="0">
                <a:latin typeface="Arial" pitchFamily="34" charset="0"/>
                <a:cs typeface="Arial" pitchFamily="34" charset="0"/>
              </a:rPr>
              <a:t>Between  – Treasury/politicians – focussed on growth, the development industry and freer market for land use vs the National Trust/CPRE lobby, united by the Daily Telegraph in their Hands off our Land campaign</a:t>
            </a:r>
          </a:p>
          <a:p>
            <a:endParaRPr lang="en-GB"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5F972-4C87-4EFE-B095-9E99BC30FAE1}"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18348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baseline="30000" dirty="0" smtClean="0"/>
              <a:t>st</a:t>
            </a:r>
            <a:r>
              <a:rPr lang="en-GB" baseline="0" dirty="0" smtClean="0"/>
              <a:t> two focused on s/e </a:t>
            </a:r>
            <a:r>
              <a:rPr lang="en-GB" baseline="0" smtClean="0"/>
              <a:t>duty / local </a:t>
            </a:r>
            <a:r>
              <a:rPr lang="en-GB" baseline="0" dirty="0" smtClean="0"/>
              <a:t>communities</a:t>
            </a:r>
            <a:endParaRPr lang="en-GB" dirty="0" smtClean="0"/>
          </a:p>
          <a:p>
            <a:r>
              <a:rPr lang="en-GB" dirty="0" smtClean="0"/>
              <a:t>Part of conserving is managing recreational pressures</a:t>
            </a:r>
            <a:endParaRPr lang="en-GB" dirty="0"/>
          </a:p>
        </p:txBody>
      </p:sp>
      <p:sp>
        <p:nvSpPr>
          <p:cNvPr id="4" name="Slide Number Placeholder 3"/>
          <p:cNvSpPr>
            <a:spLocks noGrp="1"/>
          </p:cNvSpPr>
          <p:nvPr>
            <p:ph type="sldNum" sz="quarter" idx="10"/>
          </p:nvPr>
        </p:nvSpPr>
        <p:spPr/>
        <p:txBody>
          <a:bodyPr/>
          <a:lstStyle/>
          <a:p>
            <a:fld id="{6B85F972-4C87-4EFE-B095-9E99BC30FAE1}" type="slidenum">
              <a:rPr lang="en-GB" smtClean="0"/>
              <a:t>10</a:t>
            </a:fld>
            <a:endParaRPr lang="en-GB"/>
          </a:p>
        </p:txBody>
      </p:sp>
    </p:spTree>
    <p:extLst>
      <p:ext uri="{BB962C8B-B14F-4D97-AF65-F5344CB8AC3E}">
        <p14:creationId xmlns:p14="http://schemas.microsoft.com/office/powerpoint/2010/main" val="54532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257580-92B0-432A-BC70-7BF0432DE83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3151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257580-92B0-432A-BC70-7BF0432DE83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90356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257580-92B0-432A-BC70-7BF0432DE83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0356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34170824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402091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397629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03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5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48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831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0990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56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3222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68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7795549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7305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010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240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723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9707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836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822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9281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09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578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08896-3AF8-470A-AD32-1186F40B4CB1}"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17830782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1708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2989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0797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8554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32542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33669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64412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2969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18848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415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508896-3AF8-470A-AD32-1186F40B4CB1}" type="datetimeFigureOut">
              <a:rPr lang="en-GB" smtClean="0"/>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759844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817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6558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99487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0548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448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508896-3AF8-470A-AD32-1186F40B4CB1}" type="datetimeFigureOut">
              <a:rPr lang="en-GB" smtClean="0"/>
              <a:t>17/05/2016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41080690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508896-3AF8-470A-AD32-1186F40B4CB1}" type="datetimeFigureOut">
              <a:rPr lang="en-GB" smtClean="0"/>
              <a:t>17/05/2016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93008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08896-3AF8-470A-AD32-1186F40B4CB1}" type="datetimeFigureOut">
              <a:rPr lang="en-GB" smtClean="0"/>
              <a:t>17/05/2016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94563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8896-3AF8-470A-AD32-1186F40B4CB1}" type="datetimeFigureOut">
              <a:rPr lang="en-GB" smtClean="0"/>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412217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8896-3AF8-470A-AD32-1186F40B4CB1}" type="datetimeFigureOut">
              <a:rPr lang="en-GB" smtClean="0"/>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1412156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08896-3AF8-470A-AD32-1186F40B4CB1}" type="datetimeFigureOut">
              <a:rPr lang="en-GB" smtClean="0"/>
              <a:t>17/05/2016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2C29F-7B8F-4A1A-B822-F52EE2EFD8C2}" type="slidenum">
              <a:rPr lang="en-GB" smtClean="0"/>
              <a:t>‹#›</a:t>
            </a:fld>
            <a:endParaRPr lang="en-GB"/>
          </a:p>
        </p:txBody>
      </p:sp>
    </p:spTree>
    <p:extLst>
      <p:ext uri="{BB962C8B-B14F-4D97-AF65-F5344CB8AC3E}">
        <p14:creationId xmlns:p14="http://schemas.microsoft.com/office/powerpoint/2010/main" val="394329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32F82-5D51-4ADC-98E1-CDA9903A667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79BBD-797A-48BE-9B3A-35EDB4DE35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525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5F873-91D7-4434-9142-9FB6242EA2F7}"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9F4C0-A821-4447-9D8C-81E0DC7CAF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3446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08896-3AF8-470A-AD32-1186F40B4CB1}"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2C29F-7B8F-4A1A-B822-F52EE2EFD8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95755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ved=0ahUKEwiararbxprMAhXMnBoKHSs9DCAQjRwIBw&amp;url=http://www.avu3a.org.uk/wordpress/2014/10/our-trip-to-the-houses-of-parliament/&amp;psig=AFQjCNEUOEZ747QNRz07LXYxjzEusSHwvw&amp;ust=1461150148824465"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ilver birch &amp; heather,Rockford Common"/>
          <p:cNvPicPr>
            <a:picLocks noChangeAspect="1" noChangeArrowheads="1"/>
          </p:cNvPicPr>
          <p:nvPr/>
        </p:nvPicPr>
        <p:blipFill>
          <a:blip r:embed="rId2" cstate="screen"/>
          <a:srcRect/>
          <a:stretch>
            <a:fillRect/>
          </a:stretch>
        </p:blipFill>
        <p:spPr bwMode="auto">
          <a:xfrm>
            <a:off x="0" y="1052513"/>
            <a:ext cx="9144000" cy="5976937"/>
          </a:xfrm>
          <a:prstGeom prst="rect">
            <a:avLst/>
          </a:prstGeom>
          <a:noFill/>
          <a:ln w="9525">
            <a:noFill/>
            <a:miter lim="800000"/>
            <a:headEnd/>
            <a:tailEnd/>
          </a:ln>
        </p:spPr>
      </p:pic>
      <p:sp>
        <p:nvSpPr>
          <p:cNvPr id="2051" name="Text Box 8"/>
          <p:cNvSpPr txBox="1">
            <a:spLocks noChangeArrowheads="1"/>
          </p:cNvSpPr>
          <p:nvPr/>
        </p:nvSpPr>
        <p:spPr bwMode="auto">
          <a:xfrm>
            <a:off x="1619672" y="260648"/>
            <a:ext cx="7380287" cy="1138773"/>
          </a:xfrm>
          <a:prstGeom prst="rect">
            <a:avLst/>
          </a:prstGeom>
          <a:noFill/>
          <a:ln w="9525">
            <a:noFill/>
            <a:miter lim="800000"/>
            <a:headEnd/>
            <a:tailEnd/>
          </a:ln>
        </p:spPr>
        <p:txBody>
          <a:bodyPr>
            <a:spAutoFit/>
          </a:bodyPr>
          <a:lstStyle/>
          <a:p>
            <a:r>
              <a:rPr lang="en-GB" sz="3400" b="1" dirty="0">
                <a:solidFill>
                  <a:srgbClr val="76933F"/>
                </a:solidFill>
                <a:latin typeface="Arial Rounded MT Bold" panose="020F0704030504030204" pitchFamily="34" charset="0"/>
              </a:rPr>
              <a:t>New Forest National </a:t>
            </a:r>
            <a:r>
              <a:rPr lang="en-GB" sz="3400" b="1" dirty="0" smtClean="0">
                <a:solidFill>
                  <a:srgbClr val="76933F"/>
                </a:solidFill>
                <a:latin typeface="Arial Rounded MT Bold" panose="020F0704030504030204" pitchFamily="34" charset="0"/>
              </a:rPr>
              <a:t>Park</a:t>
            </a:r>
            <a:r>
              <a:rPr lang="en-GB" sz="3400" b="1" dirty="0">
                <a:solidFill>
                  <a:srgbClr val="76933F"/>
                </a:solidFill>
                <a:latin typeface="Arial Rounded MT Bold" panose="020F0704030504030204" pitchFamily="34" charset="0"/>
              </a:rPr>
              <a:t> </a:t>
            </a:r>
            <a:endParaRPr lang="en-GB" sz="3400" b="1" dirty="0" smtClean="0">
              <a:solidFill>
                <a:srgbClr val="76933F"/>
              </a:solidFill>
              <a:latin typeface="Arial Rounded MT Bold" panose="020F0704030504030204" pitchFamily="34" charset="0"/>
            </a:endParaRPr>
          </a:p>
          <a:p>
            <a:r>
              <a:rPr lang="en-GB" sz="3400" b="1" dirty="0" smtClean="0">
                <a:solidFill>
                  <a:srgbClr val="76933F"/>
                </a:solidFill>
                <a:latin typeface="Arial Rounded MT Bold" panose="020F0704030504030204" pitchFamily="34" charset="0"/>
              </a:rPr>
              <a:t>Local Plan Review </a:t>
            </a:r>
            <a:endParaRPr lang="en-GB" sz="3400" b="1" i="1" dirty="0">
              <a:latin typeface="Arial Rounded MT Bold" panose="020F0704030504030204" pitchFamily="34" charset="0"/>
            </a:endParaRPr>
          </a:p>
        </p:txBody>
      </p:sp>
      <p:pic>
        <p:nvPicPr>
          <p:cNvPr id="2052" name="Picture 7" descr="Logo"/>
          <p:cNvPicPr>
            <a:picLocks noChangeAspect="1" noChangeArrowheads="1"/>
          </p:cNvPicPr>
          <p:nvPr/>
        </p:nvPicPr>
        <p:blipFill>
          <a:blip r:embed="rId3" cstate="screen"/>
          <a:srcRect/>
          <a:stretch>
            <a:fillRect/>
          </a:stretch>
        </p:blipFill>
        <p:spPr bwMode="auto">
          <a:xfrm>
            <a:off x="179388" y="115888"/>
            <a:ext cx="1439862" cy="1382712"/>
          </a:xfrm>
          <a:prstGeom prst="rect">
            <a:avLst/>
          </a:prstGeom>
          <a:noFill/>
          <a:ln w="9525">
            <a:noFill/>
            <a:miter lim="800000"/>
            <a:headEnd/>
            <a:tailEnd/>
          </a:ln>
        </p:spPr>
      </p:pic>
      <p:sp>
        <p:nvSpPr>
          <p:cNvPr id="2053" name="TextBox 4"/>
          <p:cNvSpPr txBox="1">
            <a:spLocks noChangeArrowheads="1"/>
          </p:cNvSpPr>
          <p:nvPr/>
        </p:nvSpPr>
        <p:spPr bwMode="auto">
          <a:xfrm>
            <a:off x="278138" y="5733256"/>
            <a:ext cx="8856984" cy="892552"/>
          </a:xfrm>
          <a:prstGeom prst="rect">
            <a:avLst/>
          </a:prstGeom>
          <a:noFill/>
          <a:ln w="9525">
            <a:noFill/>
            <a:miter lim="800000"/>
            <a:headEnd/>
            <a:tailEnd/>
          </a:ln>
        </p:spPr>
        <p:txBody>
          <a:bodyPr wrap="square">
            <a:spAutoFit/>
          </a:bodyPr>
          <a:lstStyle/>
          <a:p>
            <a:r>
              <a:rPr lang="en-GB" sz="2600" b="1" dirty="0" smtClean="0">
                <a:solidFill>
                  <a:schemeClr val="bg1"/>
                </a:solidFill>
                <a:latin typeface="Arial Rounded MT Bold" panose="020F0704030504030204" pitchFamily="34" charset="0"/>
              </a:rPr>
              <a:t>NFALC </a:t>
            </a:r>
            <a:r>
              <a:rPr lang="en-GB" sz="2600" b="1" dirty="0">
                <a:solidFill>
                  <a:schemeClr val="bg1"/>
                </a:solidFill>
                <a:latin typeface="Arial Rounded MT Bold" panose="020F0704030504030204" pitchFamily="34" charset="0"/>
              </a:rPr>
              <a:t>Briefing  - 21 April 2016 </a:t>
            </a:r>
          </a:p>
          <a:p>
            <a:r>
              <a:rPr lang="en-GB" sz="2600" b="1" dirty="0" smtClean="0">
                <a:solidFill>
                  <a:schemeClr val="bg1"/>
                </a:solidFill>
                <a:latin typeface="Arial Rounded MT Bold" panose="020F0704030504030204" pitchFamily="34" charset="0"/>
              </a:rPr>
              <a:t>Steve Avery – Executive Director, Strategy &amp; Planning  </a:t>
            </a:r>
          </a:p>
        </p:txBody>
      </p:sp>
    </p:spTree>
    <p:extLst>
      <p:ext uri="{BB962C8B-B14F-4D97-AF65-F5344CB8AC3E}">
        <p14:creationId xmlns:p14="http://schemas.microsoft.com/office/powerpoint/2010/main" val="163235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Key issues </a:t>
            </a:r>
            <a:r>
              <a:rPr lang="en-GB" sz="4000" b="1" dirty="0">
                <a:solidFill>
                  <a:schemeClr val="bg1"/>
                </a:solidFill>
                <a:latin typeface="Arial Rounded MT Bold" panose="020F0704030504030204" pitchFamily="34" charset="0"/>
              </a:rPr>
              <a:t>for the </a:t>
            </a:r>
            <a:r>
              <a:rPr lang="en-GB" sz="4000" b="1" dirty="0" smtClean="0">
                <a:solidFill>
                  <a:schemeClr val="bg1"/>
                </a:solidFill>
                <a:latin typeface="Arial Rounded MT Bold" panose="020F0704030504030204" pitchFamily="34" charset="0"/>
              </a:rPr>
              <a:t>Forest</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0" y="1412776"/>
            <a:ext cx="9577064" cy="5544616"/>
          </a:xfrm>
          <a:solidFill>
            <a:schemeClr val="accent3">
              <a:lumMod val="20000"/>
              <a:lumOff val="80000"/>
            </a:schemeClr>
          </a:solidFill>
        </p:spPr>
        <p:txBody>
          <a:bodyPr>
            <a:normAutofit/>
          </a:bodyPr>
          <a:lstStyle/>
          <a:p>
            <a:r>
              <a:rPr lang="en-GB" dirty="0" smtClean="0">
                <a:latin typeface="Arial Rounded MT Bold" panose="020F0704030504030204" pitchFamily="34" charset="0"/>
              </a:rPr>
              <a:t>Meeting local housing needs	</a:t>
            </a:r>
          </a:p>
          <a:p>
            <a:r>
              <a:rPr lang="en-GB" dirty="0" smtClean="0">
                <a:latin typeface="Arial Rounded MT Bold" panose="020F0704030504030204" pitchFamily="34" charset="0"/>
              </a:rPr>
              <a:t>Sustaining a diverse and vibrant rural economy</a:t>
            </a:r>
          </a:p>
          <a:p>
            <a:r>
              <a:rPr lang="en-GB" dirty="0">
                <a:latin typeface="Arial Rounded MT Bold" panose="020F0704030504030204" pitchFamily="34" charset="0"/>
              </a:rPr>
              <a:t>Conserving and enhancing a nationally protected </a:t>
            </a:r>
            <a:r>
              <a:rPr lang="en-GB" dirty="0" smtClean="0">
                <a:latin typeface="Arial Rounded MT Bold" panose="020F0704030504030204" pitchFamily="34" charset="0"/>
              </a:rPr>
              <a:t>landscape</a:t>
            </a:r>
          </a:p>
          <a:p>
            <a:pPr lvl="1"/>
            <a:r>
              <a:rPr lang="en-GB" dirty="0" smtClean="0">
                <a:solidFill>
                  <a:schemeClr val="tx1">
                    <a:lumMod val="65000"/>
                    <a:lumOff val="35000"/>
                  </a:schemeClr>
                </a:solidFill>
                <a:latin typeface="Arial Rounded MT Bold" panose="020F0704030504030204" pitchFamily="34" charset="0"/>
              </a:rPr>
              <a:t>managing recreational/visitor pressures</a:t>
            </a:r>
          </a:p>
          <a:p>
            <a:pPr lvl="1"/>
            <a:r>
              <a:rPr lang="en-GB" dirty="0" smtClean="0">
                <a:solidFill>
                  <a:schemeClr val="tx1">
                    <a:lumMod val="65000"/>
                    <a:lumOff val="35000"/>
                  </a:schemeClr>
                </a:solidFill>
                <a:latin typeface="Arial Rounded MT Bold" panose="020F0704030504030204" pitchFamily="34" charset="0"/>
              </a:rPr>
              <a:t>supporting commoning and traditional land management practices</a:t>
            </a:r>
          </a:p>
          <a:p>
            <a:endParaRPr lang="en-GB" dirty="0" smtClean="0">
              <a:latin typeface="Arial Rounded MT Bold" panose="020F0704030504030204" pitchFamily="34" charset="0"/>
            </a:endParaRPr>
          </a:p>
          <a:p>
            <a:endParaRPr lang="en-GB" dirty="0">
              <a:latin typeface="Arial Rounded MT Bold" panose="020F0704030504030204" pitchFamily="34" charset="0"/>
            </a:endParaRPr>
          </a:p>
          <a:p>
            <a:endParaRPr lang="en-GB" dirty="0" smtClean="0">
              <a:latin typeface="Arial Rounded MT Bold" panose="020F0704030504030204" pitchFamily="34" charset="0"/>
            </a:endParaRPr>
          </a:p>
          <a:p>
            <a:endParaRPr lang="en-GB" dirty="0" smtClean="0">
              <a:latin typeface="Arial Rounded MT Bold" panose="020F0704030504030204" pitchFamily="34" charset="0"/>
            </a:endParaRPr>
          </a:p>
          <a:p>
            <a:endParaRPr lang="en-GB" dirty="0" smtClean="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spTree>
    <p:extLst>
      <p:ext uri="{BB962C8B-B14F-4D97-AF65-F5344CB8AC3E}">
        <p14:creationId xmlns:p14="http://schemas.microsoft.com/office/powerpoint/2010/main" val="3071768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12" t="24790" r="40258" b="12007"/>
          <a:stretch/>
        </p:blipFill>
        <p:spPr bwMode="auto">
          <a:xfrm>
            <a:off x="179512" y="188640"/>
            <a:ext cx="8712968" cy="65024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618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prstClr val="white"/>
                </a:solidFill>
                <a:latin typeface="Arial Rounded MT Bold" panose="020F0704030504030204" pitchFamily="34" charset="0"/>
                <a:cs typeface="Arial" charset="0"/>
              </a:rPr>
              <a:t>Meeting local housing needs</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0" y="1412776"/>
            <a:ext cx="6876256" cy="4713387"/>
          </a:xfrm>
          <a:solidFill>
            <a:schemeClr val="accent3">
              <a:lumMod val="20000"/>
              <a:lumOff val="80000"/>
            </a:schemeClr>
          </a:solidFill>
        </p:spPr>
        <p:txBody>
          <a:bodyPr>
            <a:normAutofit/>
          </a:bodyPr>
          <a:lstStyle/>
          <a:p>
            <a:pPr marL="0" indent="0">
              <a:buNone/>
            </a:pPr>
            <a:r>
              <a:rPr lang="en-GB" sz="2800" dirty="0" smtClean="0">
                <a:latin typeface="Arial Rounded MT Bold" panose="020F0704030504030204" pitchFamily="34" charset="0"/>
              </a:rPr>
              <a:t>All </a:t>
            </a:r>
            <a:r>
              <a:rPr lang="en-GB" sz="2800" dirty="0">
                <a:latin typeface="Arial Rounded MT Bold" panose="020F0704030504030204" pitchFamily="34" charset="0"/>
              </a:rPr>
              <a:t>planning authorities – including </a:t>
            </a:r>
            <a:r>
              <a:rPr lang="en-GB" sz="2800" dirty="0" smtClean="0">
                <a:latin typeface="Arial Rounded MT Bold" panose="020F0704030504030204" pitchFamily="34" charset="0"/>
              </a:rPr>
              <a:t>National Park Authorities </a:t>
            </a:r>
            <a:r>
              <a:rPr lang="en-GB" sz="2800" dirty="0">
                <a:latin typeface="Arial Rounded MT Bold" panose="020F0704030504030204" pitchFamily="34" charset="0"/>
              </a:rPr>
              <a:t>- are required to plan positively to meet their identified needs as far as is consistent with other policies in the NPPF. </a:t>
            </a:r>
            <a:endParaRPr lang="en-GB" sz="2800" dirty="0" smtClean="0">
              <a:latin typeface="Arial Rounded MT Bold" panose="020F0704030504030204" pitchFamily="34" charset="0"/>
            </a:endParaRPr>
          </a:p>
          <a:p>
            <a:endParaRPr lang="en-GB" sz="3200" dirty="0" smtClean="0">
              <a:latin typeface="Arial Rounded MT Bold" panose="020F07040305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413250"/>
            <a:ext cx="90297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5" y="1124744"/>
            <a:ext cx="2113006"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253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spasac.jpg"/>
          <p:cNvPicPr>
            <a:picLocks noChangeAspect="1"/>
          </p:cNvPicPr>
          <p:nvPr/>
        </p:nvPicPr>
        <p:blipFill>
          <a:blip r:embed="rId3" cstate="print"/>
          <a:srcRect t="735"/>
          <a:stretch>
            <a:fillRect/>
          </a:stretch>
        </p:blipFill>
        <p:spPr>
          <a:xfrm>
            <a:off x="0" y="260648"/>
            <a:ext cx="9144000" cy="6383992"/>
          </a:xfrm>
          <a:prstGeom prst="rect">
            <a:avLst/>
          </a:prstGeom>
        </p:spPr>
      </p:pic>
      <p:sp>
        <p:nvSpPr>
          <p:cNvPr id="6" name="TextBox 22"/>
          <p:cNvSpPr txBox="1">
            <a:spLocks noChangeArrowheads="1"/>
          </p:cNvSpPr>
          <p:nvPr/>
        </p:nvSpPr>
        <p:spPr bwMode="auto">
          <a:xfrm>
            <a:off x="5078656" y="3062288"/>
            <a:ext cx="639793" cy="233362"/>
          </a:xfrm>
          <a:prstGeom prst="rect">
            <a:avLst/>
          </a:prstGeom>
          <a:noFill/>
          <a:ln w="9525">
            <a:noFill/>
            <a:miter lim="800000"/>
            <a:headEnd/>
            <a:tailEnd/>
          </a:ln>
        </p:spPr>
        <p:txBody>
          <a:bodyPr wrap="none">
            <a:spAutoFit/>
          </a:bodyPr>
          <a:lstStyle/>
          <a:p>
            <a:r>
              <a:rPr lang="en-GB" sz="1000" dirty="0">
                <a:solidFill>
                  <a:prstClr val="black"/>
                </a:solidFill>
              </a:rPr>
              <a:t>Lyndhurst</a:t>
            </a:r>
          </a:p>
        </p:txBody>
      </p:sp>
      <p:sp>
        <p:nvSpPr>
          <p:cNvPr id="7" name="TextBox 40"/>
          <p:cNvSpPr txBox="1">
            <a:spLocks noChangeArrowheads="1"/>
          </p:cNvSpPr>
          <p:nvPr/>
        </p:nvSpPr>
        <p:spPr bwMode="auto">
          <a:xfrm>
            <a:off x="5364088" y="4221088"/>
            <a:ext cx="804902" cy="234950"/>
          </a:xfrm>
          <a:prstGeom prst="rect">
            <a:avLst/>
          </a:prstGeom>
          <a:noFill/>
          <a:ln w="9525">
            <a:noFill/>
            <a:miter lim="800000"/>
            <a:headEnd/>
            <a:tailEnd/>
          </a:ln>
        </p:spPr>
        <p:txBody>
          <a:bodyPr wrap="none">
            <a:spAutoFit/>
          </a:bodyPr>
          <a:lstStyle/>
          <a:p>
            <a:r>
              <a:rPr lang="en-GB" sz="1000" dirty="0" err="1">
                <a:solidFill>
                  <a:prstClr val="black"/>
                </a:solidFill>
              </a:rPr>
              <a:t>Brockenhurst</a:t>
            </a:r>
            <a:endParaRPr lang="en-GB" sz="1000" dirty="0">
              <a:solidFill>
                <a:prstClr val="black"/>
              </a:solidFill>
            </a:endParaRPr>
          </a:p>
        </p:txBody>
      </p:sp>
      <p:sp>
        <p:nvSpPr>
          <p:cNvPr id="8" name="TextBox 34"/>
          <p:cNvSpPr txBox="1">
            <a:spLocks noChangeArrowheads="1"/>
          </p:cNvSpPr>
          <p:nvPr/>
        </p:nvSpPr>
        <p:spPr bwMode="auto">
          <a:xfrm>
            <a:off x="6084168" y="1700808"/>
            <a:ext cx="487385" cy="233363"/>
          </a:xfrm>
          <a:prstGeom prst="rect">
            <a:avLst/>
          </a:prstGeom>
          <a:noFill/>
          <a:ln w="9525">
            <a:noFill/>
            <a:miter lim="800000"/>
            <a:headEnd/>
            <a:tailEnd/>
          </a:ln>
        </p:spPr>
        <p:txBody>
          <a:bodyPr wrap="none">
            <a:spAutoFit/>
          </a:bodyPr>
          <a:lstStyle/>
          <a:p>
            <a:r>
              <a:rPr lang="en-GB" sz="1000" dirty="0" err="1">
                <a:solidFill>
                  <a:prstClr val="black"/>
                </a:solidFill>
              </a:rPr>
              <a:t>Totton</a:t>
            </a:r>
            <a:endParaRPr lang="en-GB" sz="1000" dirty="0">
              <a:solidFill>
                <a:prstClr val="black"/>
              </a:solidFill>
            </a:endParaRPr>
          </a:p>
        </p:txBody>
      </p:sp>
      <p:sp>
        <p:nvSpPr>
          <p:cNvPr id="9" name="TextBox 28"/>
          <p:cNvSpPr txBox="1">
            <a:spLocks noChangeArrowheads="1"/>
          </p:cNvSpPr>
          <p:nvPr/>
        </p:nvSpPr>
        <p:spPr bwMode="auto">
          <a:xfrm>
            <a:off x="2051720" y="1844824"/>
            <a:ext cx="831890" cy="234950"/>
          </a:xfrm>
          <a:prstGeom prst="rect">
            <a:avLst/>
          </a:prstGeom>
          <a:noFill/>
          <a:ln w="9525">
            <a:noFill/>
            <a:miter lim="800000"/>
            <a:headEnd/>
            <a:tailEnd/>
          </a:ln>
        </p:spPr>
        <p:txBody>
          <a:bodyPr wrap="none">
            <a:spAutoFit/>
          </a:bodyPr>
          <a:lstStyle/>
          <a:p>
            <a:r>
              <a:rPr lang="en-GB" sz="1000" dirty="0" err="1">
                <a:solidFill>
                  <a:prstClr val="black"/>
                </a:solidFill>
              </a:rPr>
              <a:t>Fordingbridge</a:t>
            </a:r>
            <a:endParaRPr lang="en-GB" sz="1000" dirty="0">
              <a:solidFill>
                <a:prstClr val="black"/>
              </a:solidFill>
            </a:endParaRPr>
          </a:p>
        </p:txBody>
      </p:sp>
      <p:sp>
        <p:nvSpPr>
          <p:cNvPr id="10" name="TextBox 27"/>
          <p:cNvSpPr txBox="1">
            <a:spLocks noChangeArrowheads="1"/>
          </p:cNvSpPr>
          <p:nvPr/>
        </p:nvSpPr>
        <p:spPr bwMode="auto">
          <a:xfrm>
            <a:off x="2771800" y="3645024"/>
            <a:ext cx="639793" cy="233363"/>
          </a:xfrm>
          <a:prstGeom prst="rect">
            <a:avLst/>
          </a:prstGeom>
          <a:noFill/>
          <a:ln w="9525">
            <a:noFill/>
            <a:miter lim="800000"/>
            <a:headEnd/>
            <a:tailEnd/>
          </a:ln>
        </p:spPr>
        <p:txBody>
          <a:bodyPr wrap="none">
            <a:spAutoFit/>
          </a:bodyPr>
          <a:lstStyle/>
          <a:p>
            <a:r>
              <a:rPr lang="en-GB" sz="1000" dirty="0">
                <a:solidFill>
                  <a:prstClr val="black"/>
                </a:solidFill>
              </a:rPr>
              <a:t>Ringwood</a:t>
            </a:r>
          </a:p>
        </p:txBody>
      </p:sp>
      <p:sp>
        <p:nvSpPr>
          <p:cNvPr id="11" name="TextBox 33"/>
          <p:cNvSpPr txBox="1">
            <a:spLocks noChangeArrowheads="1"/>
          </p:cNvSpPr>
          <p:nvPr/>
        </p:nvSpPr>
        <p:spPr bwMode="auto">
          <a:xfrm>
            <a:off x="3851920" y="5301208"/>
            <a:ext cx="723935" cy="234950"/>
          </a:xfrm>
          <a:prstGeom prst="rect">
            <a:avLst/>
          </a:prstGeom>
          <a:noFill/>
          <a:ln w="9525">
            <a:noFill/>
            <a:miter lim="800000"/>
            <a:headEnd/>
            <a:tailEnd/>
          </a:ln>
        </p:spPr>
        <p:txBody>
          <a:bodyPr wrap="none">
            <a:spAutoFit/>
          </a:bodyPr>
          <a:lstStyle/>
          <a:p>
            <a:r>
              <a:rPr lang="en-GB" sz="1000" dirty="0">
                <a:solidFill>
                  <a:prstClr val="black"/>
                </a:solidFill>
              </a:rPr>
              <a:t>New Milton</a:t>
            </a:r>
          </a:p>
        </p:txBody>
      </p:sp>
      <p:sp>
        <p:nvSpPr>
          <p:cNvPr id="12" name="TextBox 30"/>
          <p:cNvSpPr txBox="1">
            <a:spLocks noChangeArrowheads="1"/>
          </p:cNvSpPr>
          <p:nvPr/>
        </p:nvSpPr>
        <p:spPr bwMode="auto">
          <a:xfrm>
            <a:off x="5580112" y="5301208"/>
            <a:ext cx="668369" cy="234950"/>
          </a:xfrm>
          <a:prstGeom prst="rect">
            <a:avLst/>
          </a:prstGeom>
          <a:noFill/>
          <a:ln w="9525">
            <a:noFill/>
            <a:miter lim="800000"/>
            <a:headEnd/>
            <a:tailEnd/>
          </a:ln>
        </p:spPr>
        <p:txBody>
          <a:bodyPr wrap="none">
            <a:spAutoFit/>
          </a:bodyPr>
          <a:lstStyle/>
          <a:p>
            <a:r>
              <a:rPr lang="en-GB" sz="1000" dirty="0" err="1">
                <a:solidFill>
                  <a:prstClr val="black"/>
                </a:solidFill>
              </a:rPr>
              <a:t>Lymington</a:t>
            </a:r>
            <a:endParaRPr lang="en-GB" sz="1000" dirty="0">
              <a:solidFill>
                <a:prstClr val="black"/>
              </a:solidFill>
            </a:endParaRPr>
          </a:p>
        </p:txBody>
      </p:sp>
      <p:sp>
        <p:nvSpPr>
          <p:cNvPr id="13" name="TextBox 24"/>
          <p:cNvSpPr txBox="1">
            <a:spLocks noChangeArrowheads="1"/>
          </p:cNvSpPr>
          <p:nvPr/>
        </p:nvSpPr>
        <p:spPr bwMode="auto">
          <a:xfrm>
            <a:off x="7699744" y="3746500"/>
            <a:ext cx="496912" cy="234950"/>
          </a:xfrm>
          <a:prstGeom prst="rect">
            <a:avLst/>
          </a:prstGeom>
          <a:noFill/>
          <a:ln w="9525">
            <a:noFill/>
            <a:miter lim="800000"/>
            <a:headEnd/>
            <a:tailEnd/>
          </a:ln>
        </p:spPr>
        <p:txBody>
          <a:bodyPr wrap="none">
            <a:spAutoFit/>
          </a:bodyPr>
          <a:lstStyle/>
          <a:p>
            <a:r>
              <a:rPr lang="en-GB" sz="1000" dirty="0" err="1">
                <a:solidFill>
                  <a:prstClr val="black"/>
                </a:solidFill>
              </a:rPr>
              <a:t>Fawley</a:t>
            </a:r>
            <a:endParaRPr lang="en-GB" sz="1000" dirty="0">
              <a:solidFill>
                <a:prstClr val="black"/>
              </a:solidFill>
            </a:endParaRPr>
          </a:p>
        </p:txBody>
      </p:sp>
      <p:sp>
        <p:nvSpPr>
          <p:cNvPr id="14" name="TextBox 26"/>
          <p:cNvSpPr txBox="1">
            <a:spLocks noChangeArrowheads="1"/>
          </p:cNvSpPr>
          <p:nvPr/>
        </p:nvSpPr>
        <p:spPr bwMode="auto">
          <a:xfrm>
            <a:off x="7236296" y="3284984"/>
            <a:ext cx="452460" cy="234950"/>
          </a:xfrm>
          <a:prstGeom prst="rect">
            <a:avLst/>
          </a:prstGeom>
          <a:noFill/>
          <a:ln w="9525">
            <a:noFill/>
            <a:miter lim="800000"/>
            <a:headEnd/>
            <a:tailEnd/>
          </a:ln>
        </p:spPr>
        <p:txBody>
          <a:bodyPr wrap="none">
            <a:spAutoFit/>
          </a:bodyPr>
          <a:lstStyle/>
          <a:p>
            <a:r>
              <a:rPr lang="en-GB" sz="1000" dirty="0">
                <a:solidFill>
                  <a:prstClr val="black"/>
                </a:solidFill>
              </a:rPr>
              <a:t>Hythe</a:t>
            </a:r>
          </a:p>
        </p:txBody>
      </p:sp>
      <p:sp>
        <p:nvSpPr>
          <p:cNvPr id="15" name="TextBox 29"/>
          <p:cNvSpPr txBox="1">
            <a:spLocks noChangeArrowheads="1"/>
          </p:cNvSpPr>
          <p:nvPr/>
        </p:nvSpPr>
        <p:spPr bwMode="auto">
          <a:xfrm>
            <a:off x="4572000" y="5805264"/>
            <a:ext cx="862054" cy="234950"/>
          </a:xfrm>
          <a:prstGeom prst="rect">
            <a:avLst/>
          </a:prstGeom>
          <a:noFill/>
          <a:ln w="9525">
            <a:noFill/>
            <a:miter lim="800000"/>
            <a:headEnd/>
            <a:tailEnd/>
          </a:ln>
        </p:spPr>
        <p:txBody>
          <a:bodyPr wrap="none">
            <a:spAutoFit/>
          </a:bodyPr>
          <a:lstStyle/>
          <a:p>
            <a:r>
              <a:rPr lang="en-GB" sz="1000" dirty="0">
                <a:solidFill>
                  <a:prstClr val="black"/>
                </a:solidFill>
              </a:rPr>
              <a:t>Milford on Sea</a:t>
            </a:r>
          </a:p>
        </p:txBody>
      </p:sp>
      <p:sp>
        <p:nvSpPr>
          <p:cNvPr id="16" name="TextBox 41"/>
          <p:cNvSpPr txBox="1">
            <a:spLocks noChangeArrowheads="1"/>
          </p:cNvSpPr>
          <p:nvPr/>
        </p:nvSpPr>
        <p:spPr bwMode="auto">
          <a:xfrm>
            <a:off x="3563888" y="4005064"/>
            <a:ext cx="471510" cy="234950"/>
          </a:xfrm>
          <a:prstGeom prst="rect">
            <a:avLst/>
          </a:prstGeom>
          <a:noFill/>
          <a:ln w="9525">
            <a:noFill/>
            <a:miter lim="800000"/>
            <a:headEnd/>
            <a:tailEnd/>
          </a:ln>
        </p:spPr>
        <p:txBody>
          <a:bodyPr wrap="none">
            <a:spAutoFit/>
          </a:bodyPr>
          <a:lstStyle/>
          <a:p>
            <a:r>
              <a:rPr lang="en-GB" sz="1000" dirty="0">
                <a:solidFill>
                  <a:prstClr val="black"/>
                </a:solidFill>
              </a:rPr>
              <a:t>Burley</a:t>
            </a:r>
          </a:p>
        </p:txBody>
      </p:sp>
      <p:sp>
        <p:nvSpPr>
          <p:cNvPr id="17" name="TextBox 23"/>
          <p:cNvSpPr txBox="1">
            <a:spLocks noChangeArrowheads="1"/>
          </p:cNvSpPr>
          <p:nvPr/>
        </p:nvSpPr>
        <p:spPr bwMode="auto">
          <a:xfrm>
            <a:off x="4788024" y="1916832"/>
            <a:ext cx="558827" cy="233362"/>
          </a:xfrm>
          <a:prstGeom prst="rect">
            <a:avLst/>
          </a:prstGeom>
          <a:noFill/>
          <a:ln w="9525">
            <a:noFill/>
            <a:miter lim="800000"/>
            <a:headEnd/>
            <a:tailEnd/>
          </a:ln>
        </p:spPr>
        <p:txBody>
          <a:bodyPr wrap="none">
            <a:spAutoFit/>
          </a:bodyPr>
          <a:lstStyle/>
          <a:p>
            <a:r>
              <a:rPr lang="en-GB" sz="1000" dirty="0" err="1">
                <a:solidFill>
                  <a:prstClr val="black"/>
                </a:solidFill>
              </a:rPr>
              <a:t>Cadnam</a:t>
            </a:r>
            <a:endParaRPr lang="en-GB" sz="1000" dirty="0">
              <a:solidFill>
                <a:prstClr val="black"/>
              </a:solidFill>
            </a:endParaRPr>
          </a:p>
        </p:txBody>
      </p:sp>
      <p:sp>
        <p:nvSpPr>
          <p:cNvPr id="18" name="TextBox 35"/>
          <p:cNvSpPr txBox="1">
            <a:spLocks noChangeArrowheads="1"/>
          </p:cNvSpPr>
          <p:nvPr/>
        </p:nvSpPr>
        <p:spPr bwMode="auto">
          <a:xfrm>
            <a:off x="6516216" y="4365104"/>
            <a:ext cx="579466" cy="234950"/>
          </a:xfrm>
          <a:prstGeom prst="rect">
            <a:avLst/>
          </a:prstGeom>
          <a:noFill/>
          <a:ln w="9525">
            <a:noFill/>
            <a:miter lim="800000"/>
            <a:headEnd/>
            <a:tailEnd/>
          </a:ln>
        </p:spPr>
        <p:txBody>
          <a:bodyPr wrap="none">
            <a:spAutoFit/>
          </a:bodyPr>
          <a:lstStyle/>
          <a:p>
            <a:r>
              <a:rPr lang="en-GB" sz="1000" dirty="0">
                <a:solidFill>
                  <a:prstClr val="black"/>
                </a:solidFill>
              </a:rPr>
              <a:t>Beaulieu</a:t>
            </a:r>
          </a:p>
        </p:txBody>
      </p:sp>
      <p:sp>
        <p:nvSpPr>
          <p:cNvPr id="20" name="Rectangle 19"/>
          <p:cNvSpPr/>
          <p:nvPr/>
        </p:nvSpPr>
        <p:spPr bwMode="auto">
          <a:xfrm>
            <a:off x="8607006" y="873995"/>
            <a:ext cx="261937" cy="136525"/>
          </a:xfrm>
          <a:prstGeom prst="rect">
            <a:avLst/>
          </a:prstGeom>
          <a:solidFill>
            <a:srgbClr val="FBFB9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21" name="Picture 4"/>
          <p:cNvPicPr>
            <a:picLocks noChangeAspect="1" noChangeArrowheads="1"/>
          </p:cNvPicPr>
          <p:nvPr/>
        </p:nvPicPr>
        <p:blipFill>
          <a:blip r:embed="rId4" cstate="print">
            <a:clrChange>
              <a:clrFrom>
                <a:srgbClr val="FFFFFF"/>
              </a:clrFrom>
              <a:clrTo>
                <a:srgbClr val="FFFFFF">
                  <a:alpha val="0"/>
                </a:srgbClr>
              </a:clrTo>
            </a:clrChange>
          </a:blip>
          <a:srcRect l="58762" t="53613" r="38876" b="44910"/>
          <a:stretch>
            <a:fillRect/>
          </a:stretch>
        </p:blipFill>
        <p:spPr bwMode="auto">
          <a:xfrm>
            <a:off x="251520" y="6021288"/>
            <a:ext cx="288032" cy="144016"/>
          </a:xfrm>
          <a:prstGeom prst="rect">
            <a:avLst/>
          </a:prstGeom>
          <a:noFill/>
          <a:ln w="9525">
            <a:noFill/>
            <a:miter lim="800000"/>
            <a:headEnd/>
            <a:tailEnd/>
          </a:ln>
        </p:spPr>
      </p:pic>
      <p:sp>
        <p:nvSpPr>
          <p:cNvPr id="22" name="TextBox 8"/>
          <p:cNvSpPr txBox="1">
            <a:spLocks noChangeArrowheads="1"/>
          </p:cNvSpPr>
          <p:nvPr/>
        </p:nvSpPr>
        <p:spPr bwMode="auto">
          <a:xfrm>
            <a:off x="5724128" y="548680"/>
            <a:ext cx="3014807" cy="523220"/>
          </a:xfrm>
          <a:prstGeom prst="rect">
            <a:avLst/>
          </a:prstGeom>
          <a:noFill/>
          <a:ln w="9525">
            <a:noFill/>
            <a:miter lim="800000"/>
            <a:headEnd/>
            <a:tailEnd/>
          </a:ln>
        </p:spPr>
        <p:txBody>
          <a:bodyPr>
            <a:spAutoFit/>
          </a:bodyPr>
          <a:lstStyle/>
          <a:p>
            <a:r>
              <a:rPr lang="en-GB" sz="1400" dirty="0">
                <a:solidFill>
                  <a:prstClr val="black"/>
                </a:solidFill>
              </a:rPr>
              <a:t>New Forest District Council Boundary</a:t>
            </a:r>
          </a:p>
          <a:p>
            <a:r>
              <a:rPr lang="en-GB" sz="1400" dirty="0">
                <a:solidFill>
                  <a:prstClr val="black"/>
                </a:solidFill>
              </a:rPr>
              <a:t>New Forest National Park </a:t>
            </a:r>
            <a:r>
              <a:rPr lang="en-GB" sz="1400" dirty="0" smtClean="0">
                <a:solidFill>
                  <a:prstClr val="black"/>
                </a:solidFill>
              </a:rPr>
              <a:t>Authority</a:t>
            </a:r>
            <a:endParaRPr lang="en-GB" sz="1400" dirty="0">
              <a:solidFill>
                <a:prstClr val="black"/>
              </a:solidFill>
            </a:endParaRPr>
          </a:p>
        </p:txBody>
      </p:sp>
      <p:sp>
        <p:nvSpPr>
          <p:cNvPr id="23" name="Rectangle 22"/>
          <p:cNvSpPr/>
          <p:nvPr/>
        </p:nvSpPr>
        <p:spPr>
          <a:xfrm>
            <a:off x="8604448" y="620688"/>
            <a:ext cx="288032" cy="1440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TextBox 23"/>
          <p:cNvSpPr txBox="1"/>
          <p:nvPr/>
        </p:nvSpPr>
        <p:spPr>
          <a:xfrm>
            <a:off x="179512" y="6237312"/>
            <a:ext cx="2368534" cy="276999"/>
          </a:xfrm>
          <a:prstGeom prst="rect">
            <a:avLst/>
          </a:prstGeom>
          <a:noFill/>
        </p:spPr>
        <p:txBody>
          <a:bodyPr wrap="none" rtlCol="0">
            <a:spAutoFit/>
          </a:bodyPr>
          <a:lstStyle/>
          <a:p>
            <a:r>
              <a:rPr lang="en-GB" sz="1200" smtClean="0">
                <a:solidFill>
                  <a:prstClr val="black"/>
                </a:solidFill>
              </a:rPr>
              <a:t>European Union </a:t>
            </a:r>
            <a:r>
              <a:rPr lang="en-GB" sz="1200" dirty="0" smtClean="0">
                <a:solidFill>
                  <a:prstClr val="black"/>
                </a:solidFill>
              </a:rPr>
              <a:t>Habitat Directive</a:t>
            </a:r>
            <a:endParaRPr lang="en-GB" sz="1200" dirty="0">
              <a:solidFill>
                <a:prstClr val="black"/>
              </a:solidFill>
            </a:endParaRPr>
          </a:p>
        </p:txBody>
      </p:sp>
      <p:sp>
        <p:nvSpPr>
          <p:cNvPr id="25" name="TextBox 24"/>
          <p:cNvSpPr txBox="1"/>
          <p:nvPr/>
        </p:nvSpPr>
        <p:spPr>
          <a:xfrm>
            <a:off x="611560" y="5877272"/>
            <a:ext cx="1265603" cy="369332"/>
          </a:xfrm>
          <a:prstGeom prst="rect">
            <a:avLst/>
          </a:prstGeom>
          <a:noFill/>
        </p:spPr>
        <p:txBody>
          <a:bodyPr wrap="none" rtlCol="0">
            <a:spAutoFit/>
          </a:bodyPr>
          <a:lstStyle/>
          <a:p>
            <a:r>
              <a:rPr lang="en-GB" dirty="0" smtClean="0">
                <a:solidFill>
                  <a:prstClr val="black"/>
                </a:solidFill>
              </a:rPr>
              <a:t>SPAs </a:t>
            </a:r>
            <a:r>
              <a:rPr lang="en-GB" sz="1100" dirty="0" smtClean="0">
                <a:solidFill>
                  <a:prstClr val="black"/>
                </a:solidFill>
              </a:rPr>
              <a:t>&amp;</a:t>
            </a:r>
            <a:r>
              <a:rPr lang="en-GB" dirty="0" smtClean="0">
                <a:solidFill>
                  <a:prstClr val="black"/>
                </a:solidFill>
              </a:rPr>
              <a:t> SACs</a:t>
            </a:r>
            <a:endParaRPr lang="en-GB" dirty="0">
              <a:solidFill>
                <a:prstClr val="black"/>
              </a:solidFill>
            </a:endParaRPr>
          </a:p>
        </p:txBody>
      </p:sp>
    </p:spTree>
    <p:extLst>
      <p:ext uri="{BB962C8B-B14F-4D97-AF65-F5344CB8AC3E}">
        <p14:creationId xmlns:p14="http://schemas.microsoft.com/office/powerpoint/2010/main" val="730868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fontScale="90000"/>
          </a:bodyPr>
          <a:lstStyle/>
          <a:p>
            <a:pPr algn="l"/>
            <a:r>
              <a:rPr lang="en-GB" b="1" dirty="0" smtClean="0">
                <a:solidFill>
                  <a:prstClr val="white"/>
                </a:solidFill>
                <a:latin typeface="Arial Rounded MT Bold" panose="020F0704030504030204" pitchFamily="34" charset="0"/>
                <a:cs typeface="Arial" charset="0"/>
              </a:rPr>
              <a:t>Meeting </a:t>
            </a:r>
            <a:r>
              <a:rPr lang="en-GB" b="1" dirty="0">
                <a:solidFill>
                  <a:prstClr val="white"/>
                </a:solidFill>
                <a:latin typeface="Arial Rounded MT Bold" panose="020F0704030504030204" pitchFamily="34" charset="0"/>
                <a:cs typeface="Arial" charset="0"/>
              </a:rPr>
              <a:t>objectively </a:t>
            </a:r>
            <a:r>
              <a:rPr lang="en-GB" b="1" dirty="0" smtClean="0">
                <a:solidFill>
                  <a:prstClr val="white"/>
                </a:solidFill>
                <a:latin typeface="Arial Rounded MT Bold" panose="020F0704030504030204" pitchFamily="34" charset="0"/>
                <a:cs typeface="Arial" charset="0"/>
              </a:rPr>
              <a:t>assessed housing needs</a:t>
            </a:r>
            <a:endParaRPr lang="en-GB"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2292350" y="1412776"/>
            <a:ext cx="6851650" cy="5445224"/>
          </a:xfrm>
          <a:solidFill>
            <a:schemeClr val="accent3">
              <a:lumMod val="20000"/>
              <a:lumOff val="80000"/>
            </a:schemeClr>
          </a:solidFill>
        </p:spPr>
        <p:txBody>
          <a:bodyPr>
            <a:normAutofit fontScale="70000" lnSpcReduction="20000"/>
          </a:bodyPr>
          <a:lstStyle/>
          <a:p>
            <a:endParaRPr lang="en-GB" dirty="0" smtClean="0">
              <a:latin typeface="Arial Rounded MT Bold" panose="020F0704030504030204" pitchFamily="34" charset="0"/>
            </a:endParaRPr>
          </a:p>
          <a:p>
            <a:r>
              <a:rPr lang="en-GB" i="1" dirty="0" smtClean="0">
                <a:latin typeface="Arial Rounded MT Bold" panose="020F0704030504030204" pitchFamily="34" charset="0"/>
              </a:rPr>
              <a:t>“…</a:t>
            </a:r>
            <a:r>
              <a:rPr lang="en-GB" i="1" dirty="0">
                <a:latin typeface="Arial Rounded MT Bold" panose="020F0704030504030204" pitchFamily="34" charset="0"/>
              </a:rPr>
              <a:t>the outcome of a Strategic Housing Market Assessment is untested and should not automatically be seen as a proxy for a final housing requirement in Local Plans. It does not immediately or in itself invalidate housing numbers in existing Local Plans.”</a:t>
            </a:r>
          </a:p>
          <a:p>
            <a:endParaRPr lang="en-GB" dirty="0">
              <a:latin typeface="Arial Rounded MT Bold" panose="020F0704030504030204" pitchFamily="34" charset="0"/>
            </a:endParaRPr>
          </a:p>
          <a:p>
            <a:r>
              <a:rPr lang="en-GB" i="1" dirty="0">
                <a:latin typeface="Arial Rounded MT Bold" panose="020F0704030504030204" pitchFamily="34" charset="0"/>
              </a:rPr>
              <a:t>“Councils will need to consider Strategic Housing Market Assessment evidence carefully and take adequate time to consider whether there are environmental and policy constraints, such as Green Belt, which will impact on their overall final housing requirement.”</a:t>
            </a:r>
          </a:p>
          <a:p>
            <a:endParaRPr lang="en-GB" dirty="0" smtClean="0">
              <a:latin typeface="Arial Rounded MT Bold" panose="020F0704030504030204" pitchFamily="34" charset="0"/>
            </a:endParaRPr>
          </a:p>
          <a:p>
            <a:pPr marL="0" indent="0">
              <a:buNone/>
            </a:pPr>
            <a:r>
              <a:rPr lang="en-GB" sz="2600" dirty="0" smtClean="0">
                <a:solidFill>
                  <a:schemeClr val="tx1">
                    <a:lumMod val="65000"/>
                    <a:lumOff val="35000"/>
                  </a:schemeClr>
                </a:solidFill>
                <a:latin typeface="Arial Rounded MT Bold" panose="020F0704030504030204" pitchFamily="34" charset="0"/>
              </a:rPr>
              <a:t>Brandon </a:t>
            </a:r>
            <a:r>
              <a:rPr lang="en-GB" sz="2600" dirty="0">
                <a:solidFill>
                  <a:schemeClr val="tx1">
                    <a:lumMod val="65000"/>
                    <a:lumOff val="35000"/>
                  </a:schemeClr>
                </a:solidFill>
                <a:latin typeface="Arial Rounded MT Bold" panose="020F0704030504030204" pitchFamily="34" charset="0"/>
              </a:rPr>
              <a:t>Lewis MP, Minister of State for Housing &amp; </a:t>
            </a:r>
            <a:r>
              <a:rPr lang="en-GB" sz="2600" dirty="0" smtClean="0">
                <a:solidFill>
                  <a:schemeClr val="tx1">
                    <a:lumMod val="65000"/>
                    <a:lumOff val="35000"/>
                  </a:schemeClr>
                </a:solidFill>
                <a:latin typeface="Arial Rounded MT Bold" panose="020F0704030504030204" pitchFamily="34" charset="0"/>
              </a:rPr>
              <a:t>   Planning</a:t>
            </a:r>
            <a:r>
              <a:rPr lang="en-GB" sz="2600" dirty="0">
                <a:solidFill>
                  <a:schemeClr val="tx1">
                    <a:lumMod val="65000"/>
                    <a:lumOff val="35000"/>
                  </a:schemeClr>
                </a:solidFill>
                <a:latin typeface="Arial Rounded MT Bold" panose="020F0704030504030204" pitchFamily="34" charset="0"/>
              </a:rPr>
              <a:t>, December 2014 </a:t>
            </a: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22923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1567"/>
            <a:ext cx="229235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899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fontScale="90000"/>
          </a:bodyPr>
          <a:lstStyle/>
          <a:p>
            <a:pPr algn="l"/>
            <a:r>
              <a:rPr lang="en-GB" b="1" dirty="0" smtClean="0">
                <a:solidFill>
                  <a:prstClr val="white"/>
                </a:solidFill>
                <a:latin typeface="Arial Rounded MT Bold" panose="020F0704030504030204" pitchFamily="34" charset="0"/>
                <a:cs typeface="Arial" charset="0"/>
              </a:rPr>
              <a:t/>
            </a:r>
            <a:br>
              <a:rPr lang="en-GB" b="1" dirty="0" smtClean="0">
                <a:solidFill>
                  <a:prstClr val="white"/>
                </a:solidFill>
                <a:latin typeface="Arial Rounded MT Bold" panose="020F0704030504030204" pitchFamily="34" charset="0"/>
                <a:cs typeface="Arial" charset="0"/>
              </a:rPr>
            </a:br>
            <a:r>
              <a:rPr lang="en-GB" b="1" dirty="0" smtClean="0">
                <a:solidFill>
                  <a:prstClr val="white"/>
                </a:solidFill>
                <a:latin typeface="Arial Rounded MT Bold" panose="020F0704030504030204" pitchFamily="34" charset="0"/>
                <a:cs typeface="Arial" charset="0"/>
              </a:rPr>
              <a:t>Housing </a:t>
            </a:r>
            <a:r>
              <a:rPr lang="en-GB" b="1" dirty="0">
                <a:solidFill>
                  <a:prstClr val="white"/>
                </a:solidFill>
                <a:latin typeface="Arial Rounded MT Bold" panose="020F0704030504030204" pitchFamily="34" charset="0"/>
                <a:cs typeface="Arial" charset="0"/>
              </a:rPr>
              <a:t>in the </a:t>
            </a:r>
            <a:r>
              <a:rPr lang="en-GB" b="1" dirty="0" smtClean="0">
                <a:solidFill>
                  <a:prstClr val="white"/>
                </a:solidFill>
                <a:latin typeface="Arial Rounded MT Bold" panose="020F0704030504030204" pitchFamily="34" charset="0"/>
                <a:cs typeface="Arial" charset="0"/>
              </a:rPr>
              <a:t>National </a:t>
            </a:r>
            <a:r>
              <a:rPr lang="en-GB" b="1" dirty="0">
                <a:solidFill>
                  <a:prstClr val="white"/>
                </a:solidFill>
                <a:latin typeface="Arial Rounded MT Bold" panose="020F0704030504030204" pitchFamily="34" charset="0"/>
                <a:cs typeface="Arial" charset="0"/>
              </a:rPr>
              <a:t>Park </a:t>
            </a:r>
            <a:br>
              <a:rPr lang="en-GB" b="1" dirty="0">
                <a:solidFill>
                  <a:prstClr val="white"/>
                </a:solidFill>
                <a:latin typeface="Arial Rounded MT Bold" panose="020F0704030504030204" pitchFamily="34" charset="0"/>
                <a:cs typeface="Arial" charset="0"/>
              </a:rPr>
            </a:br>
            <a:endParaRPr lang="en-GB"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2268537" y="1412776"/>
            <a:ext cx="6875463" cy="5445224"/>
          </a:xfrm>
          <a:solidFill>
            <a:schemeClr val="accent3">
              <a:lumMod val="20000"/>
              <a:lumOff val="80000"/>
            </a:schemeClr>
          </a:solidFill>
        </p:spPr>
        <p:txBody>
          <a:bodyPr>
            <a:normAutofit/>
          </a:bodyPr>
          <a:lstStyle/>
          <a:p>
            <a:r>
              <a:rPr lang="en-GB" dirty="0">
                <a:latin typeface="Arial Rounded MT Bold" panose="020F0704030504030204" pitchFamily="34" charset="0"/>
              </a:rPr>
              <a:t>Settlement </a:t>
            </a:r>
            <a:r>
              <a:rPr lang="en-GB" dirty="0" smtClean="0">
                <a:latin typeface="Arial Rounded MT Bold" panose="020F0704030504030204" pitchFamily="34" charset="0"/>
              </a:rPr>
              <a:t>hierarchy </a:t>
            </a:r>
          </a:p>
          <a:p>
            <a:pPr lvl="1"/>
            <a:r>
              <a:rPr lang="en-GB" dirty="0" smtClean="0">
                <a:solidFill>
                  <a:schemeClr val="tx1">
                    <a:lumMod val="65000"/>
                    <a:lumOff val="35000"/>
                  </a:schemeClr>
                </a:solidFill>
                <a:latin typeface="Arial Rounded MT Bold" panose="020F0704030504030204" pitchFamily="34" charset="0"/>
              </a:rPr>
              <a:t>Defined Villages </a:t>
            </a:r>
          </a:p>
          <a:p>
            <a:r>
              <a:rPr lang="en-GB" dirty="0" smtClean="0">
                <a:latin typeface="Arial Rounded MT Bold" panose="020F0704030504030204" pitchFamily="34" charset="0"/>
              </a:rPr>
              <a:t>Affordable </a:t>
            </a:r>
            <a:r>
              <a:rPr lang="en-GB" dirty="0">
                <a:latin typeface="Arial Rounded MT Bold" panose="020F0704030504030204" pitchFamily="34" charset="0"/>
              </a:rPr>
              <a:t>Housing </a:t>
            </a:r>
          </a:p>
          <a:p>
            <a:r>
              <a:rPr lang="en-GB" dirty="0" smtClean="0">
                <a:latin typeface="Arial Rounded MT Bold" panose="020F0704030504030204" pitchFamily="34" charset="0"/>
              </a:rPr>
              <a:t>Commoners Dwellings</a:t>
            </a:r>
          </a:p>
          <a:p>
            <a:r>
              <a:rPr lang="en-GB" dirty="0">
                <a:latin typeface="Arial Rounded MT Bold" panose="020F0704030504030204" pitchFamily="34" charset="0"/>
              </a:rPr>
              <a:t>Replacement Dwellings </a:t>
            </a:r>
            <a:endParaRPr lang="en-GB" dirty="0" smtClean="0">
              <a:latin typeface="Arial Rounded MT Bold" panose="020F0704030504030204" pitchFamily="34" charset="0"/>
            </a:endParaRPr>
          </a:p>
          <a:p>
            <a:r>
              <a:rPr lang="en-GB" dirty="0" smtClean="0">
                <a:latin typeface="Arial Rounded MT Bold" panose="020F0704030504030204" pitchFamily="34" charset="0"/>
              </a:rPr>
              <a:t>Small dwellings and the “30% rule” </a:t>
            </a:r>
          </a:p>
          <a:p>
            <a:r>
              <a:rPr lang="en-GB" dirty="0">
                <a:latin typeface="Arial Rounded MT Bold" panose="020F0704030504030204" pitchFamily="34" charset="0"/>
              </a:rPr>
              <a:t>Local Distinctiveness </a:t>
            </a:r>
          </a:p>
          <a:p>
            <a:endParaRPr lang="en-GB" sz="2800"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2268537"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0052"/>
            <a:ext cx="226853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9" y="3303489"/>
            <a:ext cx="2318696" cy="173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47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fontScale="90000"/>
          </a:bodyPr>
          <a:lstStyle/>
          <a:p>
            <a:pPr algn="l"/>
            <a:r>
              <a:rPr lang="en-GB" b="1" dirty="0" smtClean="0">
                <a:solidFill>
                  <a:prstClr val="white"/>
                </a:solidFill>
                <a:latin typeface="Arial Rounded MT Bold" panose="020F0704030504030204" pitchFamily="34" charset="0"/>
                <a:cs typeface="Arial" charset="0"/>
              </a:rPr>
              <a:t/>
            </a:r>
            <a:br>
              <a:rPr lang="en-GB" b="1" dirty="0" smtClean="0">
                <a:solidFill>
                  <a:prstClr val="white"/>
                </a:solidFill>
                <a:latin typeface="Arial Rounded MT Bold" panose="020F0704030504030204" pitchFamily="34" charset="0"/>
                <a:cs typeface="Arial" charset="0"/>
              </a:rPr>
            </a:br>
            <a:r>
              <a:rPr lang="en-GB" b="1" dirty="0" smtClean="0">
                <a:solidFill>
                  <a:prstClr val="white"/>
                </a:solidFill>
                <a:latin typeface="Arial Rounded MT Bold" panose="020F0704030504030204" pitchFamily="34" charset="0"/>
                <a:cs typeface="Arial" charset="0"/>
              </a:rPr>
              <a:t>Rural economy </a:t>
            </a:r>
            <a:r>
              <a:rPr lang="en-GB" b="1" dirty="0">
                <a:solidFill>
                  <a:prstClr val="white"/>
                </a:solidFill>
                <a:latin typeface="Arial Rounded MT Bold" panose="020F0704030504030204" pitchFamily="34" charset="0"/>
                <a:cs typeface="Arial" charset="0"/>
              </a:rPr>
              <a:t/>
            </a:r>
            <a:br>
              <a:rPr lang="en-GB" b="1" dirty="0">
                <a:solidFill>
                  <a:prstClr val="white"/>
                </a:solidFill>
                <a:latin typeface="Arial Rounded MT Bold" panose="020F0704030504030204" pitchFamily="34" charset="0"/>
                <a:cs typeface="Arial" charset="0"/>
              </a:rPr>
            </a:br>
            <a:endParaRPr lang="en-GB"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2847975" y="1412776"/>
            <a:ext cx="6296025" cy="5544616"/>
          </a:xfrm>
          <a:solidFill>
            <a:schemeClr val="accent3">
              <a:lumMod val="20000"/>
              <a:lumOff val="80000"/>
            </a:schemeClr>
          </a:solidFill>
        </p:spPr>
        <p:txBody>
          <a:bodyPr>
            <a:normAutofit/>
          </a:bodyPr>
          <a:lstStyle/>
          <a:p>
            <a:r>
              <a:rPr lang="en-GB" dirty="0" smtClean="0">
                <a:latin typeface="Arial Rounded MT Bold" panose="020F0704030504030204" pitchFamily="34" charset="0"/>
              </a:rPr>
              <a:t>Protection </a:t>
            </a:r>
            <a:r>
              <a:rPr lang="en-GB" dirty="0">
                <a:latin typeface="Arial Rounded MT Bold" panose="020F0704030504030204" pitchFamily="34" charset="0"/>
              </a:rPr>
              <a:t>of employment </a:t>
            </a:r>
            <a:r>
              <a:rPr lang="en-GB" dirty="0" smtClean="0">
                <a:latin typeface="Arial Rounded MT Bold" panose="020F0704030504030204" pitchFamily="34" charset="0"/>
              </a:rPr>
              <a:t>sites</a:t>
            </a:r>
          </a:p>
          <a:p>
            <a:r>
              <a:rPr lang="en-GB" dirty="0" smtClean="0">
                <a:latin typeface="Arial Rounded MT Bold" panose="020F0704030504030204" pitchFamily="34" charset="0"/>
              </a:rPr>
              <a:t>Local food producers</a:t>
            </a:r>
          </a:p>
          <a:p>
            <a:r>
              <a:rPr lang="en-GB" dirty="0" smtClean="0">
                <a:latin typeface="Arial Rounded MT Bold" panose="020F0704030504030204" pitchFamily="34" charset="0"/>
              </a:rPr>
              <a:t>Re-use of farm buildings</a:t>
            </a:r>
          </a:p>
          <a:p>
            <a:r>
              <a:rPr lang="en-GB" dirty="0" smtClean="0">
                <a:latin typeface="Arial Rounded MT Bold" panose="020F0704030504030204" pitchFamily="34" charset="0"/>
              </a:rPr>
              <a:t>Hotels</a:t>
            </a:r>
          </a:p>
          <a:p>
            <a:r>
              <a:rPr lang="en-GB" dirty="0" smtClean="0">
                <a:latin typeface="Arial Rounded MT Bold" panose="020F0704030504030204" pitchFamily="34" charset="0"/>
              </a:rPr>
              <a:t>Camping and caravanning </a:t>
            </a:r>
          </a:p>
          <a:p>
            <a:r>
              <a:rPr lang="en-GB" dirty="0" smtClean="0">
                <a:latin typeface="Arial Rounded MT Bold" panose="020F0704030504030204" pitchFamily="34" charset="0"/>
              </a:rPr>
              <a:t>Estate Plans</a:t>
            </a:r>
          </a:p>
          <a:p>
            <a:pPr marL="0" indent="0">
              <a:buNone/>
            </a:pPr>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284797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68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298" y="0"/>
            <a:ext cx="9144000" cy="7002041"/>
          </a:xfrm>
          <a:prstGeom prst="rect">
            <a:avLst/>
          </a:prstGeom>
          <a:solidFill>
            <a:srgbClr val="76933F">
              <a:alpha val="39999"/>
            </a:srgbClr>
          </a:solidFill>
          <a:ln w="9525">
            <a:noFill/>
            <a:miter lim="800000"/>
            <a:headEnd/>
            <a:tailEnd/>
          </a:ln>
        </p:spPr>
        <p:txBody>
          <a:bodyPr wrap="none" anchor="ctr"/>
          <a:lstStyle/>
          <a:p>
            <a:endParaRPr lang="en-US" dirty="0">
              <a:solidFill>
                <a:prstClr val="black"/>
              </a:solidFill>
            </a:endParaRPr>
          </a:p>
        </p:txBody>
      </p:sp>
      <p:sp>
        <p:nvSpPr>
          <p:cNvPr id="4103" name="TextBox 10"/>
          <p:cNvSpPr txBox="1">
            <a:spLocks noChangeArrowheads="1"/>
          </p:cNvSpPr>
          <p:nvPr/>
        </p:nvSpPr>
        <p:spPr bwMode="auto">
          <a:xfrm>
            <a:off x="0" y="1772816"/>
            <a:ext cx="2339975" cy="369332"/>
          </a:xfrm>
          <a:prstGeom prst="rect">
            <a:avLst/>
          </a:prstGeom>
          <a:noFill/>
          <a:ln w="9525">
            <a:noFill/>
            <a:miter lim="800000"/>
            <a:headEnd/>
            <a:tailEnd/>
          </a:ln>
        </p:spPr>
        <p:txBody>
          <a:bodyPr wrap="square">
            <a:spAutoFit/>
          </a:bodyPr>
          <a:lstStyle/>
          <a:p>
            <a:r>
              <a:rPr lang="en-GB" dirty="0" smtClean="0">
                <a:solidFill>
                  <a:prstClr val="black"/>
                </a:solidFill>
              </a:rPr>
              <a:t> </a:t>
            </a:r>
            <a:endParaRPr lang="en-GB" dirty="0">
              <a:solidFill>
                <a:prstClr val="black"/>
              </a:solidFill>
            </a:endParaRPr>
          </a:p>
        </p:txBody>
      </p:sp>
      <p:pic>
        <p:nvPicPr>
          <p:cNvPr id="1026" name="Picture 2"/>
          <p:cNvPicPr>
            <a:picLocks noChangeAspect="1" noChangeArrowheads="1"/>
          </p:cNvPicPr>
          <p:nvPr/>
        </p:nvPicPr>
        <p:blipFill>
          <a:blip r:embed="rId2" cstate="print"/>
          <a:srcRect l="14919" t="11616" r="13125" b="5074"/>
          <a:stretch>
            <a:fillRect/>
          </a:stretch>
        </p:blipFill>
        <p:spPr bwMode="auto">
          <a:xfrm>
            <a:off x="0" y="241168"/>
            <a:ext cx="9144000" cy="6616832"/>
          </a:xfrm>
          <a:prstGeom prst="rect">
            <a:avLst/>
          </a:prstGeom>
          <a:noFill/>
          <a:ln w="9525">
            <a:noFill/>
            <a:miter lim="800000"/>
            <a:headEnd/>
            <a:tailEnd/>
          </a:ln>
        </p:spPr>
      </p:pic>
    </p:spTree>
    <p:extLst>
      <p:ext uri="{BB962C8B-B14F-4D97-AF65-F5344CB8AC3E}">
        <p14:creationId xmlns:p14="http://schemas.microsoft.com/office/powerpoint/2010/main" val="17726610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prstClr val="white"/>
                </a:solidFill>
                <a:latin typeface="Arial Rounded MT Bold" panose="020F0704030504030204" pitchFamily="34" charset="0"/>
                <a:cs typeface="Arial" charset="0"/>
              </a:rPr>
              <a:t>Beyond the boundary</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36512" y="1389349"/>
            <a:ext cx="9180512" cy="5544616"/>
          </a:xfrm>
          <a:solidFill>
            <a:schemeClr val="accent3">
              <a:lumMod val="20000"/>
              <a:lumOff val="80000"/>
            </a:schemeClr>
          </a:solidFill>
        </p:spPr>
        <p:txBody>
          <a:bodyPr>
            <a:normAutofit/>
          </a:bodyPr>
          <a:lstStyle/>
          <a:p>
            <a:endParaRPr lang="en-GB" dirty="0" smtClean="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pic>
        <p:nvPicPr>
          <p:cNvPr id="6" name="Picture 3"/>
          <p:cNvPicPr>
            <a:picLocks noChangeAspect="1" noChangeArrowheads="1"/>
          </p:cNvPicPr>
          <p:nvPr/>
        </p:nvPicPr>
        <p:blipFill>
          <a:blip r:embed="rId2" cstate="screen"/>
          <a:srcRect/>
          <a:stretch>
            <a:fillRect/>
          </a:stretch>
        </p:blipFill>
        <p:spPr>
          <a:xfrm>
            <a:off x="1403648" y="1628800"/>
            <a:ext cx="6337300" cy="5065714"/>
          </a:xfrm>
          <a:prstGeom prst="rect">
            <a:avLst/>
          </a:prstGeom>
          <a:noFill/>
          <a:ln w="28575">
            <a:solidFill>
              <a:sysClr val="windowText" lastClr="000000"/>
            </a:solidFill>
          </a:ln>
        </p:spPr>
      </p:pic>
      <p:sp>
        <p:nvSpPr>
          <p:cNvPr id="7" name="Line 7"/>
          <p:cNvSpPr>
            <a:spLocks noChangeShapeType="1"/>
          </p:cNvSpPr>
          <p:nvPr/>
        </p:nvSpPr>
        <p:spPr bwMode="auto">
          <a:xfrm>
            <a:off x="971600" y="2276872"/>
            <a:ext cx="2951609" cy="719584"/>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8" name="Text Box 8"/>
          <p:cNvSpPr txBox="1">
            <a:spLocks noChangeArrowheads="1"/>
          </p:cNvSpPr>
          <p:nvPr/>
        </p:nvSpPr>
        <p:spPr bwMode="auto">
          <a:xfrm>
            <a:off x="0" y="1916832"/>
            <a:ext cx="1439863" cy="581025"/>
          </a:xfrm>
          <a:prstGeom prst="rect">
            <a:avLst/>
          </a:prstGeom>
          <a:noFill/>
          <a:ln w="9525">
            <a:noFill/>
            <a:miter lim="800000"/>
            <a:headEnd/>
            <a:tailEnd/>
          </a:ln>
          <a:effectLst/>
        </p:spPr>
        <p:txBody>
          <a:bodyPr>
            <a:spAutoFit/>
          </a:bodyPr>
          <a:lstStyle/>
          <a:p>
            <a:pPr>
              <a:spcBef>
                <a:spcPct val="50000"/>
              </a:spcBef>
            </a:pPr>
            <a:r>
              <a:rPr lang="en-GB" sz="1600" b="1" dirty="0">
                <a:solidFill>
                  <a:prstClr val="black"/>
                </a:solidFill>
                <a:latin typeface="Calibri"/>
              </a:rPr>
              <a:t>Airspace extension</a:t>
            </a:r>
          </a:p>
        </p:txBody>
      </p:sp>
      <p:sp>
        <p:nvSpPr>
          <p:cNvPr id="10" name="TextBox 9"/>
          <p:cNvSpPr txBox="1"/>
          <p:nvPr/>
        </p:nvSpPr>
        <p:spPr>
          <a:xfrm>
            <a:off x="0" y="5445224"/>
            <a:ext cx="1259632" cy="1077218"/>
          </a:xfrm>
          <a:prstGeom prst="rect">
            <a:avLst/>
          </a:prstGeom>
          <a:noFill/>
        </p:spPr>
        <p:txBody>
          <a:bodyPr wrap="square" rtlCol="0">
            <a:spAutoFit/>
          </a:bodyPr>
          <a:lstStyle/>
          <a:p>
            <a:r>
              <a:rPr lang="en-GB" sz="1600" b="1" dirty="0" smtClean="0">
                <a:solidFill>
                  <a:prstClr val="black"/>
                </a:solidFill>
                <a:latin typeface="Calibri"/>
              </a:rPr>
              <a:t>35,000 additional dwellings in SE Dorset </a:t>
            </a:r>
            <a:endParaRPr lang="en-GB" sz="1600" b="1" dirty="0">
              <a:solidFill>
                <a:prstClr val="black"/>
              </a:solidFill>
              <a:latin typeface="Calibri"/>
            </a:endParaRPr>
          </a:p>
        </p:txBody>
      </p:sp>
      <p:sp>
        <p:nvSpPr>
          <p:cNvPr id="11" name="Line 12"/>
          <p:cNvSpPr>
            <a:spLocks noChangeShapeType="1"/>
          </p:cNvSpPr>
          <p:nvPr/>
        </p:nvSpPr>
        <p:spPr bwMode="auto">
          <a:xfrm>
            <a:off x="1043608" y="5949281"/>
            <a:ext cx="2160239" cy="108012"/>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12" name="Text Box 9"/>
          <p:cNvSpPr txBox="1">
            <a:spLocks noChangeArrowheads="1"/>
          </p:cNvSpPr>
          <p:nvPr/>
        </p:nvSpPr>
        <p:spPr bwMode="auto">
          <a:xfrm>
            <a:off x="0" y="2636664"/>
            <a:ext cx="1475880" cy="830997"/>
          </a:xfrm>
          <a:prstGeom prst="rect">
            <a:avLst/>
          </a:prstGeom>
          <a:noFill/>
          <a:ln w="9525">
            <a:noFill/>
            <a:miter lim="800000"/>
            <a:headEnd/>
            <a:tailEnd/>
          </a:ln>
          <a:effectLst/>
        </p:spPr>
        <p:txBody>
          <a:bodyPr wrap="square">
            <a:spAutoFit/>
          </a:bodyPr>
          <a:lstStyle/>
          <a:p>
            <a:r>
              <a:rPr lang="en-GB" sz="1600" b="1" dirty="0" smtClean="0">
                <a:solidFill>
                  <a:prstClr val="black"/>
                </a:solidFill>
                <a:latin typeface="Calibri"/>
              </a:rPr>
              <a:t>Increasing traffic volume and noise </a:t>
            </a:r>
            <a:endParaRPr lang="en-GB" sz="1600" b="1" dirty="0">
              <a:solidFill>
                <a:prstClr val="black"/>
              </a:solidFill>
              <a:latin typeface="Calibri"/>
            </a:endParaRPr>
          </a:p>
        </p:txBody>
      </p:sp>
      <p:sp>
        <p:nvSpPr>
          <p:cNvPr id="13" name="Line 6"/>
          <p:cNvSpPr>
            <a:spLocks noChangeShapeType="1"/>
          </p:cNvSpPr>
          <p:nvPr/>
        </p:nvSpPr>
        <p:spPr bwMode="auto">
          <a:xfrm>
            <a:off x="1043608" y="3160640"/>
            <a:ext cx="2736304" cy="700408"/>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15" name="Text Box 9"/>
          <p:cNvSpPr txBox="1">
            <a:spLocks noChangeArrowheads="1"/>
          </p:cNvSpPr>
          <p:nvPr/>
        </p:nvSpPr>
        <p:spPr bwMode="auto">
          <a:xfrm>
            <a:off x="0" y="3576882"/>
            <a:ext cx="1011043" cy="584775"/>
          </a:xfrm>
          <a:prstGeom prst="rect">
            <a:avLst/>
          </a:prstGeom>
          <a:noFill/>
          <a:ln w="9525">
            <a:noFill/>
            <a:miter lim="800000"/>
            <a:headEnd/>
            <a:tailEnd/>
          </a:ln>
          <a:effectLst/>
        </p:spPr>
        <p:txBody>
          <a:bodyPr wrap="square">
            <a:spAutoFit/>
          </a:bodyPr>
          <a:lstStyle/>
          <a:p>
            <a:r>
              <a:rPr lang="en-GB" sz="1600" b="1" dirty="0" smtClean="0">
                <a:solidFill>
                  <a:prstClr val="black"/>
                </a:solidFill>
                <a:latin typeface="Calibri"/>
              </a:rPr>
              <a:t>Mineral works </a:t>
            </a:r>
            <a:endParaRPr lang="en-GB" sz="1600" b="1" dirty="0">
              <a:solidFill>
                <a:prstClr val="black"/>
              </a:solidFill>
              <a:latin typeface="Calibri"/>
            </a:endParaRPr>
          </a:p>
        </p:txBody>
      </p:sp>
      <p:sp>
        <p:nvSpPr>
          <p:cNvPr id="20" name="Line 12"/>
          <p:cNvSpPr>
            <a:spLocks noChangeShapeType="1"/>
          </p:cNvSpPr>
          <p:nvPr/>
        </p:nvSpPr>
        <p:spPr bwMode="auto">
          <a:xfrm>
            <a:off x="827584" y="3861047"/>
            <a:ext cx="1872208" cy="8221"/>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21" name="TextBox 20"/>
          <p:cNvSpPr txBox="1"/>
          <p:nvPr/>
        </p:nvSpPr>
        <p:spPr>
          <a:xfrm>
            <a:off x="7860718" y="3510844"/>
            <a:ext cx="1331640" cy="1077218"/>
          </a:xfrm>
          <a:prstGeom prst="rect">
            <a:avLst/>
          </a:prstGeom>
          <a:noFill/>
        </p:spPr>
        <p:txBody>
          <a:bodyPr wrap="square" rtlCol="0">
            <a:spAutoFit/>
          </a:bodyPr>
          <a:lstStyle/>
          <a:p>
            <a:r>
              <a:rPr lang="en-GB" sz="1600" b="1" dirty="0" smtClean="0">
                <a:solidFill>
                  <a:prstClr val="black"/>
                </a:solidFill>
                <a:latin typeface="Calibri"/>
              </a:rPr>
              <a:t>Potential future port development Dibden Bay </a:t>
            </a:r>
            <a:endParaRPr lang="en-GB" sz="1600" b="1" dirty="0">
              <a:solidFill>
                <a:prstClr val="black"/>
              </a:solidFill>
              <a:latin typeface="Calibri"/>
            </a:endParaRPr>
          </a:p>
        </p:txBody>
      </p:sp>
      <p:sp>
        <p:nvSpPr>
          <p:cNvPr id="22" name="Line 5"/>
          <p:cNvSpPr>
            <a:spLocks noChangeShapeType="1"/>
          </p:cNvSpPr>
          <p:nvPr/>
        </p:nvSpPr>
        <p:spPr bwMode="auto">
          <a:xfrm flipH="1" flipV="1">
            <a:off x="6156176" y="3861048"/>
            <a:ext cx="1728192" cy="360040"/>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23" name="TextBox 22"/>
          <p:cNvSpPr txBox="1"/>
          <p:nvPr/>
        </p:nvSpPr>
        <p:spPr>
          <a:xfrm>
            <a:off x="7895215" y="5863772"/>
            <a:ext cx="1080120" cy="523220"/>
          </a:xfrm>
          <a:prstGeom prst="rect">
            <a:avLst/>
          </a:prstGeom>
          <a:noFill/>
        </p:spPr>
        <p:txBody>
          <a:bodyPr wrap="square" rtlCol="0">
            <a:spAutoFit/>
          </a:bodyPr>
          <a:lstStyle/>
          <a:p>
            <a:r>
              <a:rPr lang="en-GB" sz="1400" b="1" dirty="0" smtClean="0">
                <a:solidFill>
                  <a:prstClr val="black"/>
                </a:solidFill>
              </a:rPr>
              <a:t>Rising sea levels </a:t>
            </a:r>
            <a:endParaRPr lang="en-GB" sz="1400" b="1" dirty="0">
              <a:solidFill>
                <a:prstClr val="black"/>
              </a:solidFill>
            </a:endParaRPr>
          </a:p>
        </p:txBody>
      </p:sp>
      <p:sp>
        <p:nvSpPr>
          <p:cNvPr id="24" name="Line 5"/>
          <p:cNvSpPr>
            <a:spLocks noChangeShapeType="1"/>
          </p:cNvSpPr>
          <p:nvPr/>
        </p:nvSpPr>
        <p:spPr bwMode="auto">
          <a:xfrm flipH="1">
            <a:off x="5096382" y="6155687"/>
            <a:ext cx="2715977" cy="212087"/>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25" name="TextBox 24"/>
          <p:cNvSpPr txBox="1"/>
          <p:nvPr/>
        </p:nvSpPr>
        <p:spPr>
          <a:xfrm>
            <a:off x="7923828" y="4738220"/>
            <a:ext cx="1080120" cy="830997"/>
          </a:xfrm>
          <a:prstGeom prst="rect">
            <a:avLst/>
          </a:prstGeom>
          <a:noFill/>
        </p:spPr>
        <p:txBody>
          <a:bodyPr wrap="square" rtlCol="0">
            <a:spAutoFit/>
          </a:bodyPr>
          <a:lstStyle/>
          <a:p>
            <a:r>
              <a:rPr lang="en-GB" sz="1600" b="1" dirty="0" smtClean="0">
                <a:solidFill>
                  <a:prstClr val="black"/>
                </a:solidFill>
                <a:latin typeface="Calibri"/>
              </a:rPr>
              <a:t>Fawley Power Station</a:t>
            </a:r>
            <a:endParaRPr lang="en-GB" sz="1600" b="1" dirty="0">
              <a:solidFill>
                <a:prstClr val="black"/>
              </a:solidFill>
              <a:latin typeface="Calibri"/>
            </a:endParaRPr>
          </a:p>
        </p:txBody>
      </p:sp>
      <p:sp>
        <p:nvSpPr>
          <p:cNvPr id="26" name="Line 5"/>
          <p:cNvSpPr>
            <a:spLocks noChangeShapeType="1"/>
          </p:cNvSpPr>
          <p:nvPr/>
        </p:nvSpPr>
        <p:spPr bwMode="auto">
          <a:xfrm flipH="1" flipV="1">
            <a:off x="7092279" y="4869161"/>
            <a:ext cx="831549" cy="240424"/>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27" name="Text Box 15"/>
          <p:cNvSpPr txBox="1">
            <a:spLocks noChangeArrowheads="1"/>
          </p:cNvSpPr>
          <p:nvPr/>
        </p:nvSpPr>
        <p:spPr bwMode="auto">
          <a:xfrm>
            <a:off x="7872543" y="2440869"/>
            <a:ext cx="1547812" cy="1069975"/>
          </a:xfrm>
          <a:prstGeom prst="rect">
            <a:avLst/>
          </a:prstGeom>
          <a:noFill/>
          <a:ln w="9525">
            <a:noFill/>
            <a:miter lim="800000"/>
            <a:headEnd/>
            <a:tailEnd/>
          </a:ln>
          <a:effectLst/>
        </p:spPr>
        <p:txBody>
          <a:bodyPr>
            <a:spAutoFit/>
          </a:bodyPr>
          <a:lstStyle/>
          <a:p>
            <a:pPr>
              <a:spcBef>
                <a:spcPct val="50000"/>
              </a:spcBef>
            </a:pPr>
            <a:r>
              <a:rPr lang="en-GB" sz="1600" b="1" dirty="0">
                <a:solidFill>
                  <a:prstClr val="black"/>
                </a:solidFill>
                <a:latin typeface="Calibri"/>
              </a:rPr>
              <a:t>80,000 additional dwellings in South Hants </a:t>
            </a:r>
          </a:p>
        </p:txBody>
      </p:sp>
      <p:sp>
        <p:nvSpPr>
          <p:cNvPr id="28" name="Line 14"/>
          <p:cNvSpPr>
            <a:spLocks noChangeShapeType="1"/>
          </p:cNvSpPr>
          <p:nvPr/>
        </p:nvSpPr>
        <p:spPr bwMode="auto">
          <a:xfrm flipH="1">
            <a:off x="6660232" y="3140968"/>
            <a:ext cx="1212311" cy="19672"/>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29" name="Text Box 11"/>
          <p:cNvSpPr txBox="1">
            <a:spLocks noChangeArrowheads="1"/>
          </p:cNvSpPr>
          <p:nvPr/>
        </p:nvSpPr>
        <p:spPr bwMode="auto">
          <a:xfrm>
            <a:off x="7860718" y="1856094"/>
            <a:ext cx="1547812" cy="584775"/>
          </a:xfrm>
          <a:prstGeom prst="rect">
            <a:avLst/>
          </a:prstGeom>
          <a:noFill/>
          <a:ln w="9525">
            <a:noFill/>
            <a:miter lim="800000"/>
            <a:headEnd/>
            <a:tailEnd/>
          </a:ln>
          <a:effectLst/>
        </p:spPr>
        <p:txBody>
          <a:bodyPr>
            <a:spAutoFit/>
          </a:bodyPr>
          <a:lstStyle/>
          <a:p>
            <a:pPr>
              <a:spcBef>
                <a:spcPct val="50000"/>
              </a:spcBef>
            </a:pPr>
            <a:r>
              <a:rPr lang="en-GB" sz="1600" b="1" dirty="0" smtClean="0">
                <a:solidFill>
                  <a:prstClr val="black"/>
                </a:solidFill>
                <a:latin typeface="Calibri"/>
              </a:rPr>
              <a:t>Airport </a:t>
            </a:r>
            <a:r>
              <a:rPr lang="en-GB" sz="1600" b="1" dirty="0">
                <a:solidFill>
                  <a:prstClr val="black"/>
                </a:solidFill>
                <a:latin typeface="Calibri"/>
              </a:rPr>
              <a:t>expansion</a:t>
            </a:r>
          </a:p>
        </p:txBody>
      </p:sp>
      <p:sp>
        <p:nvSpPr>
          <p:cNvPr id="30" name="Line 5"/>
          <p:cNvSpPr>
            <a:spLocks noChangeShapeType="1"/>
          </p:cNvSpPr>
          <p:nvPr/>
        </p:nvSpPr>
        <p:spPr bwMode="auto">
          <a:xfrm flipH="1">
            <a:off x="6804247" y="2204864"/>
            <a:ext cx="1080865" cy="504056"/>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
        <p:nvSpPr>
          <p:cNvPr id="33" name="Line 14"/>
          <p:cNvSpPr>
            <a:spLocks noChangeShapeType="1"/>
          </p:cNvSpPr>
          <p:nvPr/>
        </p:nvSpPr>
        <p:spPr bwMode="auto">
          <a:xfrm flipH="1" flipV="1">
            <a:off x="5796136" y="2276872"/>
            <a:ext cx="2016223" cy="576064"/>
          </a:xfrm>
          <a:prstGeom prst="line">
            <a:avLst/>
          </a:prstGeom>
          <a:noFill/>
          <a:ln w="50800">
            <a:solidFill>
              <a:srgbClr val="FF0000"/>
            </a:solidFill>
            <a:round/>
            <a:headEnd/>
            <a:tailEnd type="stealth" w="lg" len="lg"/>
          </a:ln>
          <a:effectLst/>
        </p:spPr>
        <p:txBody>
          <a:bodyPr/>
          <a:lstStyle/>
          <a:p>
            <a:endParaRPr lang="en-GB">
              <a:solidFill>
                <a:prstClr val="black"/>
              </a:solidFill>
            </a:endParaRPr>
          </a:p>
        </p:txBody>
      </p:sp>
      <p:sp>
        <p:nvSpPr>
          <p:cNvPr id="34" name="Text Box 9"/>
          <p:cNvSpPr txBox="1">
            <a:spLocks noChangeArrowheads="1"/>
          </p:cNvSpPr>
          <p:nvPr/>
        </p:nvSpPr>
        <p:spPr bwMode="auto">
          <a:xfrm>
            <a:off x="-1980" y="4295674"/>
            <a:ext cx="1197988" cy="584775"/>
          </a:xfrm>
          <a:prstGeom prst="rect">
            <a:avLst/>
          </a:prstGeom>
          <a:noFill/>
          <a:ln w="9525">
            <a:noFill/>
            <a:miter lim="800000"/>
            <a:headEnd/>
            <a:tailEnd/>
          </a:ln>
          <a:effectLst/>
        </p:spPr>
        <p:txBody>
          <a:bodyPr wrap="square">
            <a:spAutoFit/>
          </a:bodyPr>
          <a:lstStyle/>
          <a:p>
            <a:r>
              <a:rPr lang="en-GB" sz="1600" b="1" dirty="0" smtClean="0">
                <a:solidFill>
                  <a:prstClr val="black"/>
                </a:solidFill>
                <a:latin typeface="Calibri"/>
              </a:rPr>
              <a:t>Recreation pressures </a:t>
            </a:r>
            <a:endParaRPr lang="en-GB" sz="1600" b="1" dirty="0">
              <a:solidFill>
                <a:prstClr val="black"/>
              </a:solidFill>
              <a:latin typeface="Calibri"/>
            </a:endParaRPr>
          </a:p>
        </p:txBody>
      </p:sp>
      <p:sp>
        <p:nvSpPr>
          <p:cNvPr id="35" name="Line 12"/>
          <p:cNvSpPr>
            <a:spLocks noChangeShapeType="1"/>
          </p:cNvSpPr>
          <p:nvPr/>
        </p:nvSpPr>
        <p:spPr bwMode="auto">
          <a:xfrm flipV="1">
            <a:off x="1228550" y="4041069"/>
            <a:ext cx="3343748" cy="529978"/>
          </a:xfrm>
          <a:prstGeom prst="line">
            <a:avLst/>
          </a:prstGeom>
          <a:noFill/>
          <a:ln w="50800">
            <a:solidFill>
              <a:srgbClr val="FF0000"/>
            </a:solidFill>
            <a:round/>
            <a:headEnd/>
            <a:tailEnd type="stealth" w="lg" len="lg"/>
          </a:ln>
          <a:effectLst/>
        </p:spPr>
        <p:txBody>
          <a:bodyPr/>
          <a:lstStyle/>
          <a:p>
            <a:endParaRPr lang="en-GB">
              <a:solidFill>
                <a:prstClr val="black"/>
              </a:solidFill>
              <a:latin typeface="Calibri"/>
            </a:endParaRPr>
          </a:p>
        </p:txBody>
      </p:sp>
    </p:spTree>
    <p:extLst>
      <p:ext uri="{BB962C8B-B14F-4D97-AF65-F5344CB8AC3E}">
        <p14:creationId xmlns:p14="http://schemas.microsoft.com/office/powerpoint/2010/main" val="121711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Beyond the boundary </a:t>
            </a:r>
            <a:endParaRPr lang="en-GB" sz="4000" b="1"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2339752" y="1412776"/>
            <a:ext cx="6804248" cy="5445224"/>
          </a:xfrm>
          <a:solidFill>
            <a:schemeClr val="accent3">
              <a:lumMod val="20000"/>
              <a:lumOff val="80000"/>
            </a:schemeClr>
          </a:solidFill>
        </p:spPr>
        <p:txBody>
          <a:bodyPr>
            <a:normAutofit/>
          </a:bodyPr>
          <a:lstStyle/>
          <a:p>
            <a:endParaRPr lang="en-GB" dirty="0" smtClean="0">
              <a:latin typeface="Arial Rounded MT Bold" panose="020F0704030504030204" pitchFamily="34" charset="0"/>
            </a:endParaRPr>
          </a:p>
          <a:p>
            <a:r>
              <a:rPr lang="en-GB" dirty="0" smtClean="0">
                <a:latin typeface="Arial Rounded MT Bold" panose="020F0704030504030204" pitchFamily="34" charset="0"/>
              </a:rPr>
              <a:t>S62 duty – requirement for “relevant authorities” to have regard to the purposes of National Parks “in exercising or performing any functions”</a:t>
            </a:r>
          </a:p>
          <a:p>
            <a:endParaRPr lang="en-GB" dirty="0" smtClean="0">
              <a:latin typeface="Arial Rounded MT Bold" panose="020F0704030504030204" pitchFamily="34" charset="0"/>
            </a:endParaRPr>
          </a:p>
          <a:p>
            <a:r>
              <a:rPr lang="en-GB" dirty="0" smtClean="0">
                <a:latin typeface="Arial Rounded MT Bold" panose="020F0704030504030204" pitchFamily="34" charset="0"/>
              </a:rPr>
              <a:t>Duty </a:t>
            </a:r>
            <a:r>
              <a:rPr lang="en-GB" dirty="0">
                <a:latin typeface="Arial Rounded MT Bold" panose="020F0704030504030204" pitchFamily="34" charset="0"/>
              </a:rPr>
              <a:t>to cooperate</a:t>
            </a:r>
          </a:p>
          <a:p>
            <a:endParaRPr lang="en-GB" dirty="0">
              <a:latin typeface="Arial Rounded MT Bold" panose="020F07040305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2351154"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34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This evening…</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2483768" y="1412776"/>
            <a:ext cx="6660232" cy="5445224"/>
          </a:xfrm>
          <a:solidFill>
            <a:schemeClr val="accent3">
              <a:lumMod val="20000"/>
              <a:lumOff val="80000"/>
            </a:schemeClr>
          </a:solidFill>
        </p:spPr>
        <p:txBody>
          <a:bodyPr>
            <a:normAutofit/>
          </a:bodyPr>
          <a:lstStyle/>
          <a:p>
            <a:endParaRPr lang="en-GB" sz="3200" dirty="0" smtClean="0">
              <a:latin typeface="Arial Rounded MT Bold" panose="020F0704030504030204" pitchFamily="34" charset="0"/>
            </a:endParaRPr>
          </a:p>
          <a:p>
            <a:r>
              <a:rPr lang="en-GB" sz="3200" dirty="0" smtClean="0">
                <a:latin typeface="Arial Rounded MT Bold" panose="020F0704030504030204" pitchFamily="34" charset="0"/>
              </a:rPr>
              <a:t>Local Plan </a:t>
            </a:r>
            <a:r>
              <a:rPr lang="en-GB" dirty="0" smtClean="0">
                <a:latin typeface="Arial Rounded MT Bold" panose="020F0704030504030204" pitchFamily="34" charset="0"/>
              </a:rPr>
              <a:t>Review  </a:t>
            </a:r>
            <a:endParaRPr lang="en-GB" dirty="0">
              <a:latin typeface="Arial Rounded MT Bold" panose="020F0704030504030204" pitchFamily="34" charset="0"/>
            </a:endParaRPr>
          </a:p>
          <a:p>
            <a:r>
              <a:rPr lang="en-GB" sz="3200" dirty="0" smtClean="0">
                <a:latin typeface="Arial Rounded MT Bold" panose="020F0704030504030204" pitchFamily="34" charset="0"/>
              </a:rPr>
              <a:t>Legislative background </a:t>
            </a:r>
          </a:p>
          <a:p>
            <a:r>
              <a:rPr lang="en-GB" dirty="0" smtClean="0">
                <a:latin typeface="Arial Rounded MT Bold" panose="020F0704030504030204" pitchFamily="34" charset="0"/>
              </a:rPr>
              <a:t>National Planning Policy</a:t>
            </a:r>
          </a:p>
          <a:p>
            <a:r>
              <a:rPr lang="en-GB" sz="3200" dirty="0" smtClean="0">
                <a:latin typeface="Arial Rounded MT Bold" panose="020F0704030504030204" pitchFamily="34" charset="0"/>
              </a:rPr>
              <a:t>Key issues for the Forest</a:t>
            </a:r>
          </a:p>
          <a:p>
            <a:r>
              <a:rPr lang="en-GB" dirty="0" smtClean="0">
                <a:latin typeface="Arial Rounded MT Bold" panose="020F0704030504030204" pitchFamily="34" charset="0"/>
              </a:rPr>
              <a:t>Beyond the boundary</a:t>
            </a:r>
            <a:endParaRPr lang="en-GB" dirty="0">
              <a:latin typeface="Arial Rounded MT Bold" panose="020F07040305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41" y="4728326"/>
            <a:ext cx="2843808" cy="214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46" y="2991601"/>
            <a:ext cx="26273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83" y="1408551"/>
            <a:ext cx="304165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296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Beyond the boundary </a:t>
            </a:r>
            <a:endParaRPr lang="en-GB" sz="4000" b="1"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2339752" y="1412776"/>
            <a:ext cx="6804248" cy="5462245"/>
          </a:xfrm>
          <a:solidFill>
            <a:schemeClr val="accent3">
              <a:lumMod val="20000"/>
              <a:lumOff val="80000"/>
            </a:schemeClr>
          </a:solidFill>
        </p:spPr>
        <p:txBody>
          <a:bodyPr>
            <a:normAutofit/>
          </a:bodyPr>
          <a:lstStyle/>
          <a:p>
            <a:r>
              <a:rPr lang="en-GB" dirty="0">
                <a:latin typeface="Arial Rounded MT Bold" panose="020F0704030504030204" pitchFamily="34" charset="0"/>
              </a:rPr>
              <a:t>Working closely with adjoining local planning authorities, especially NFDC</a:t>
            </a:r>
          </a:p>
          <a:p>
            <a:r>
              <a:rPr lang="en-GB" dirty="0">
                <a:latin typeface="Arial Rounded MT Bold" panose="020F0704030504030204" pitchFamily="34" charset="0"/>
              </a:rPr>
              <a:t>Need to review habitat mitigation measures linked to the scale of development </a:t>
            </a:r>
            <a:endParaRPr lang="en-GB" dirty="0" smtClean="0">
              <a:latin typeface="Arial Rounded MT Bold" panose="020F0704030504030204" pitchFamily="34" charset="0"/>
            </a:endParaRPr>
          </a:p>
          <a:p>
            <a:r>
              <a:rPr lang="en-GB" dirty="0" smtClean="0">
                <a:latin typeface="Arial Rounded MT Bold" panose="020F0704030504030204" pitchFamily="34" charset="0"/>
              </a:rPr>
              <a:t>Joined up approach to Green Infrastructure</a:t>
            </a:r>
            <a:endParaRPr lang="en-GB" dirty="0">
              <a:latin typeface="Arial Rounded MT Bold" panose="020F0704030504030204" pitchFamily="34" charset="0"/>
            </a:endParaRPr>
          </a:p>
        </p:txBody>
      </p:sp>
      <p:pic>
        <p:nvPicPr>
          <p:cNvPr id="4" name="Picture 6" descr="Bolton's Bench&amp; pony,Lyndhurst3.Credit Martin O'Neill, New Forest N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80" y="1412776"/>
            <a:ext cx="4158463"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504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Other issues</a:t>
            </a:r>
            <a:endParaRPr lang="en-GB" sz="4000" b="1"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0" y="1412776"/>
            <a:ext cx="9144000" cy="5445224"/>
          </a:xfrm>
          <a:solidFill>
            <a:schemeClr val="accent3">
              <a:lumMod val="20000"/>
              <a:lumOff val="80000"/>
            </a:schemeClr>
          </a:solidFill>
        </p:spPr>
        <p:txBody>
          <a:bodyPr>
            <a:normAutofit/>
          </a:bodyPr>
          <a:lstStyle/>
          <a:p>
            <a:r>
              <a:rPr lang="en-GB" dirty="0" smtClean="0">
                <a:latin typeface="Arial Rounded MT Bold" panose="020F0704030504030204" pitchFamily="34" charset="0"/>
              </a:rPr>
              <a:t>SPDs</a:t>
            </a:r>
          </a:p>
          <a:p>
            <a:pPr lvl="1"/>
            <a:r>
              <a:rPr lang="en-GB" dirty="0" smtClean="0">
                <a:solidFill>
                  <a:schemeClr val="tx1">
                    <a:lumMod val="65000"/>
                    <a:lumOff val="35000"/>
                  </a:schemeClr>
                </a:solidFill>
                <a:latin typeface="Arial Rounded MT Bold" panose="020F0704030504030204" pitchFamily="34" charset="0"/>
              </a:rPr>
              <a:t>Design Guide</a:t>
            </a:r>
          </a:p>
          <a:p>
            <a:pPr lvl="1"/>
            <a:r>
              <a:rPr lang="en-GB" dirty="0" smtClean="0">
                <a:solidFill>
                  <a:schemeClr val="tx1">
                    <a:lumMod val="65000"/>
                    <a:lumOff val="35000"/>
                  </a:schemeClr>
                </a:solidFill>
                <a:latin typeface="Arial Rounded MT Bold" panose="020F0704030504030204" pitchFamily="34" charset="0"/>
              </a:rPr>
              <a:t>Development Standards</a:t>
            </a:r>
          </a:p>
          <a:p>
            <a:pPr lvl="1"/>
            <a:r>
              <a:rPr lang="en-GB" dirty="0" smtClean="0">
                <a:solidFill>
                  <a:schemeClr val="tx1">
                    <a:lumMod val="65000"/>
                    <a:lumOff val="35000"/>
                  </a:schemeClr>
                </a:solidFill>
                <a:latin typeface="Arial Rounded MT Bold" panose="020F0704030504030204" pitchFamily="34" charset="0"/>
              </a:rPr>
              <a:t>Horse keeping guidelines </a:t>
            </a:r>
          </a:p>
          <a:p>
            <a:pPr lvl="1"/>
            <a:r>
              <a:rPr lang="en-GB" dirty="0" smtClean="0">
                <a:solidFill>
                  <a:schemeClr val="tx1">
                    <a:lumMod val="65000"/>
                    <a:lumOff val="35000"/>
                  </a:schemeClr>
                </a:solidFill>
                <a:latin typeface="Arial Rounded MT Bold" panose="020F0704030504030204" pitchFamily="34" charset="0"/>
              </a:rPr>
              <a:t>Village Design Statements  </a:t>
            </a:r>
          </a:p>
          <a:p>
            <a:r>
              <a:rPr lang="en-GB" dirty="0" smtClean="0">
                <a:latin typeface="Arial Rounded MT Bold" panose="020F0704030504030204" pitchFamily="34" charset="0"/>
              </a:rPr>
              <a:t>Neighbourhood Plans </a:t>
            </a:r>
          </a:p>
          <a:p>
            <a:r>
              <a:rPr lang="en-GB" dirty="0" smtClean="0">
                <a:latin typeface="Arial Rounded MT Bold" panose="020F0704030504030204" pitchFamily="34" charset="0"/>
              </a:rPr>
              <a:t>Community Infrastructure Levy (CIL)</a:t>
            </a:r>
          </a:p>
        </p:txBody>
      </p:sp>
    </p:spTree>
    <p:extLst>
      <p:ext uri="{BB962C8B-B14F-4D97-AF65-F5344CB8AC3E}">
        <p14:creationId xmlns:p14="http://schemas.microsoft.com/office/powerpoint/2010/main" val="1302070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Next steps…</a:t>
            </a:r>
            <a:endParaRPr lang="en-GB" sz="4000" b="1"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0" y="1412776"/>
            <a:ext cx="9144000" cy="5445224"/>
          </a:xfrm>
          <a:solidFill>
            <a:schemeClr val="accent3">
              <a:lumMod val="20000"/>
              <a:lumOff val="80000"/>
            </a:schemeClr>
          </a:solidFill>
        </p:spPr>
        <p:txBody>
          <a:bodyPr>
            <a:normAutofit/>
          </a:bodyPr>
          <a:lstStyle/>
          <a:p>
            <a:r>
              <a:rPr lang="en-GB" dirty="0" smtClean="0">
                <a:latin typeface="Arial Rounded MT Bold" panose="020F0704030504030204" pitchFamily="34" charset="0"/>
              </a:rPr>
              <a:t>Outcome of Planning &amp; Housing Bill </a:t>
            </a:r>
          </a:p>
          <a:p>
            <a:r>
              <a:rPr lang="en-GB" dirty="0" smtClean="0">
                <a:latin typeface="Arial Rounded MT Bold" panose="020F0704030504030204" pitchFamily="34" charset="0"/>
              </a:rPr>
              <a:t>Conclude assessment of sites put forward in response to “Call for Sites”</a:t>
            </a:r>
          </a:p>
          <a:p>
            <a:r>
              <a:rPr lang="en-GB" dirty="0" smtClean="0">
                <a:latin typeface="Arial Rounded MT Bold" panose="020F0704030504030204" pitchFamily="34" charset="0"/>
              </a:rPr>
              <a:t>Further workshops:</a:t>
            </a:r>
          </a:p>
          <a:p>
            <a:pPr lvl="1"/>
            <a:r>
              <a:rPr lang="en-GB" dirty="0" smtClean="0">
                <a:solidFill>
                  <a:schemeClr val="tx1">
                    <a:lumMod val="65000"/>
                    <a:lumOff val="35000"/>
                  </a:schemeClr>
                </a:solidFill>
                <a:latin typeface="Arial Rounded MT Bold" panose="020F0704030504030204" pitchFamily="34" charset="0"/>
              </a:rPr>
              <a:t>Defined Villages</a:t>
            </a:r>
          </a:p>
          <a:p>
            <a:pPr lvl="1"/>
            <a:r>
              <a:rPr lang="en-GB" dirty="0" smtClean="0">
                <a:solidFill>
                  <a:schemeClr val="tx1">
                    <a:lumMod val="65000"/>
                    <a:lumOff val="35000"/>
                  </a:schemeClr>
                </a:solidFill>
                <a:latin typeface="Arial Rounded MT Bold" panose="020F0704030504030204" pitchFamily="34" charset="0"/>
              </a:rPr>
              <a:t>Estate Housing </a:t>
            </a:r>
          </a:p>
          <a:p>
            <a:pPr lvl="1"/>
            <a:r>
              <a:rPr lang="en-GB" dirty="0" smtClean="0">
                <a:solidFill>
                  <a:schemeClr val="tx1">
                    <a:lumMod val="65000"/>
                    <a:lumOff val="35000"/>
                  </a:schemeClr>
                </a:solidFill>
                <a:latin typeface="Arial Rounded MT Bold" panose="020F0704030504030204" pitchFamily="34" charset="0"/>
              </a:rPr>
              <a:t>Green Infrastructure</a:t>
            </a:r>
            <a:r>
              <a:rPr lang="en-GB" dirty="0" smtClean="0">
                <a:latin typeface="Arial Rounded MT Bold" panose="020F0704030504030204" pitchFamily="34" charset="0"/>
              </a:rPr>
              <a:t> </a:t>
            </a:r>
          </a:p>
          <a:p>
            <a:r>
              <a:rPr lang="en-GB" dirty="0" smtClean="0">
                <a:latin typeface="Arial Rounded MT Bold" panose="020F0704030504030204" pitchFamily="34" charset="0"/>
              </a:rPr>
              <a:t>Draft plan presented to Authority meeting on September 2016</a:t>
            </a:r>
          </a:p>
        </p:txBody>
      </p:sp>
    </p:spTree>
    <p:extLst>
      <p:ext uri="{BB962C8B-B14F-4D97-AF65-F5344CB8AC3E}">
        <p14:creationId xmlns:p14="http://schemas.microsoft.com/office/powerpoint/2010/main" val="3194293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ilver birch &amp; heather,Rockford Common"/>
          <p:cNvPicPr>
            <a:picLocks noChangeAspect="1" noChangeArrowheads="1"/>
          </p:cNvPicPr>
          <p:nvPr/>
        </p:nvPicPr>
        <p:blipFill>
          <a:blip r:embed="rId2" cstate="screen"/>
          <a:srcRect/>
          <a:stretch>
            <a:fillRect/>
          </a:stretch>
        </p:blipFill>
        <p:spPr bwMode="auto">
          <a:xfrm>
            <a:off x="0" y="1052513"/>
            <a:ext cx="9144000" cy="5976937"/>
          </a:xfrm>
          <a:prstGeom prst="rect">
            <a:avLst/>
          </a:prstGeom>
          <a:noFill/>
          <a:ln w="9525">
            <a:noFill/>
            <a:miter lim="800000"/>
            <a:headEnd/>
            <a:tailEnd/>
          </a:ln>
        </p:spPr>
      </p:pic>
      <p:sp>
        <p:nvSpPr>
          <p:cNvPr id="2051" name="Text Box 8"/>
          <p:cNvSpPr txBox="1">
            <a:spLocks noChangeArrowheads="1"/>
          </p:cNvSpPr>
          <p:nvPr/>
        </p:nvSpPr>
        <p:spPr bwMode="auto">
          <a:xfrm>
            <a:off x="1619672" y="260648"/>
            <a:ext cx="7380287" cy="1138773"/>
          </a:xfrm>
          <a:prstGeom prst="rect">
            <a:avLst/>
          </a:prstGeom>
          <a:noFill/>
          <a:ln w="9525">
            <a:noFill/>
            <a:miter lim="800000"/>
            <a:headEnd/>
            <a:tailEnd/>
          </a:ln>
        </p:spPr>
        <p:txBody>
          <a:bodyPr>
            <a:spAutoFit/>
          </a:bodyPr>
          <a:lstStyle/>
          <a:p>
            <a:r>
              <a:rPr lang="en-GB" sz="3400" b="1" dirty="0">
                <a:solidFill>
                  <a:srgbClr val="76933F"/>
                </a:solidFill>
                <a:latin typeface="Arial Rounded MT Bold" panose="020F0704030504030204" pitchFamily="34" charset="0"/>
              </a:rPr>
              <a:t>New Forest National </a:t>
            </a:r>
            <a:r>
              <a:rPr lang="en-GB" sz="3400" b="1" dirty="0" smtClean="0">
                <a:solidFill>
                  <a:srgbClr val="76933F"/>
                </a:solidFill>
                <a:latin typeface="Arial Rounded MT Bold" panose="020F0704030504030204" pitchFamily="34" charset="0"/>
              </a:rPr>
              <a:t>Park</a:t>
            </a:r>
            <a:r>
              <a:rPr lang="en-GB" sz="3400" b="1" dirty="0">
                <a:solidFill>
                  <a:srgbClr val="76933F"/>
                </a:solidFill>
                <a:latin typeface="Arial Rounded MT Bold" panose="020F0704030504030204" pitchFamily="34" charset="0"/>
              </a:rPr>
              <a:t> </a:t>
            </a:r>
            <a:endParaRPr lang="en-GB" sz="3400" b="1" dirty="0" smtClean="0">
              <a:solidFill>
                <a:srgbClr val="76933F"/>
              </a:solidFill>
              <a:latin typeface="Arial Rounded MT Bold" panose="020F0704030504030204" pitchFamily="34" charset="0"/>
            </a:endParaRPr>
          </a:p>
          <a:p>
            <a:r>
              <a:rPr lang="en-GB" sz="3400" b="1" dirty="0" smtClean="0">
                <a:solidFill>
                  <a:srgbClr val="76933F"/>
                </a:solidFill>
                <a:latin typeface="Arial Rounded MT Bold" panose="020F0704030504030204" pitchFamily="34" charset="0"/>
              </a:rPr>
              <a:t>Local Plan Review </a:t>
            </a:r>
            <a:endParaRPr lang="en-GB" sz="3400" b="1" i="1" dirty="0">
              <a:latin typeface="Arial Rounded MT Bold" panose="020F0704030504030204" pitchFamily="34" charset="0"/>
            </a:endParaRPr>
          </a:p>
        </p:txBody>
      </p:sp>
      <p:pic>
        <p:nvPicPr>
          <p:cNvPr id="2052" name="Picture 7" descr="Logo"/>
          <p:cNvPicPr>
            <a:picLocks noChangeAspect="1" noChangeArrowheads="1"/>
          </p:cNvPicPr>
          <p:nvPr/>
        </p:nvPicPr>
        <p:blipFill>
          <a:blip r:embed="rId3" cstate="screen"/>
          <a:srcRect/>
          <a:stretch>
            <a:fillRect/>
          </a:stretch>
        </p:blipFill>
        <p:spPr bwMode="auto">
          <a:xfrm>
            <a:off x="179388" y="115888"/>
            <a:ext cx="1439862" cy="1382712"/>
          </a:xfrm>
          <a:prstGeom prst="rect">
            <a:avLst/>
          </a:prstGeom>
          <a:noFill/>
          <a:ln w="9525">
            <a:noFill/>
            <a:miter lim="800000"/>
            <a:headEnd/>
            <a:tailEnd/>
          </a:ln>
        </p:spPr>
      </p:pic>
      <p:sp>
        <p:nvSpPr>
          <p:cNvPr id="2053" name="TextBox 4"/>
          <p:cNvSpPr txBox="1">
            <a:spLocks noChangeArrowheads="1"/>
          </p:cNvSpPr>
          <p:nvPr/>
        </p:nvSpPr>
        <p:spPr bwMode="auto">
          <a:xfrm>
            <a:off x="278138" y="5733256"/>
            <a:ext cx="8856984" cy="892552"/>
          </a:xfrm>
          <a:prstGeom prst="rect">
            <a:avLst/>
          </a:prstGeom>
          <a:noFill/>
          <a:ln w="9525">
            <a:noFill/>
            <a:miter lim="800000"/>
            <a:headEnd/>
            <a:tailEnd/>
          </a:ln>
        </p:spPr>
        <p:txBody>
          <a:bodyPr wrap="square">
            <a:spAutoFit/>
          </a:bodyPr>
          <a:lstStyle/>
          <a:p>
            <a:r>
              <a:rPr lang="en-GB" sz="2600" b="1" dirty="0" smtClean="0">
                <a:solidFill>
                  <a:schemeClr val="bg1"/>
                </a:solidFill>
                <a:latin typeface="Arial Rounded MT Bold" panose="020F0704030504030204" pitchFamily="34" charset="0"/>
              </a:rPr>
              <a:t>NFALC </a:t>
            </a:r>
            <a:r>
              <a:rPr lang="en-GB" sz="2600" b="1" dirty="0">
                <a:solidFill>
                  <a:schemeClr val="bg1"/>
                </a:solidFill>
                <a:latin typeface="Arial Rounded MT Bold" panose="020F0704030504030204" pitchFamily="34" charset="0"/>
              </a:rPr>
              <a:t>Briefing  - 21 April 2016 </a:t>
            </a:r>
          </a:p>
          <a:p>
            <a:r>
              <a:rPr lang="en-GB" sz="2600" b="1" dirty="0" smtClean="0">
                <a:solidFill>
                  <a:schemeClr val="bg1"/>
                </a:solidFill>
                <a:latin typeface="Arial Rounded MT Bold" panose="020F0704030504030204" pitchFamily="34" charset="0"/>
              </a:rPr>
              <a:t>Steve Avery – Executive Director, Strategy &amp; Planning  </a:t>
            </a:r>
          </a:p>
        </p:txBody>
      </p:sp>
    </p:spTree>
    <p:extLst>
      <p:ext uri="{BB962C8B-B14F-4D97-AF65-F5344CB8AC3E}">
        <p14:creationId xmlns:p14="http://schemas.microsoft.com/office/powerpoint/2010/main" val="218142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Current Local Plan</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2497603" y="1412776"/>
            <a:ext cx="6646397" cy="5445224"/>
          </a:xfrm>
          <a:solidFill>
            <a:schemeClr val="accent3">
              <a:lumMod val="20000"/>
              <a:lumOff val="80000"/>
            </a:schemeClr>
          </a:solidFill>
        </p:spPr>
        <p:txBody>
          <a:bodyPr>
            <a:normAutofit/>
          </a:bodyPr>
          <a:lstStyle/>
          <a:p>
            <a:endParaRPr lang="en-GB" sz="3200" dirty="0" smtClean="0">
              <a:latin typeface="Arial Rounded MT Bold" panose="020F0704030504030204" pitchFamily="34" charset="0"/>
            </a:endParaRPr>
          </a:p>
          <a:p>
            <a:r>
              <a:rPr lang="en-GB" sz="3200" dirty="0" smtClean="0">
                <a:latin typeface="Arial Rounded MT Bold" panose="020F0704030504030204" pitchFamily="34" charset="0"/>
              </a:rPr>
              <a:t>Adopted in 2010</a:t>
            </a:r>
          </a:p>
          <a:p>
            <a:r>
              <a:rPr lang="en-GB" dirty="0" smtClean="0">
                <a:latin typeface="Arial Rounded MT Bold" panose="020F0704030504030204" pitchFamily="34" charset="0"/>
              </a:rPr>
              <a:t>Subject to extensive public consultation </a:t>
            </a:r>
          </a:p>
          <a:p>
            <a:r>
              <a:rPr lang="en-GB" dirty="0" smtClean="0">
                <a:latin typeface="Arial Rounded MT Bold" panose="020F0704030504030204" pitchFamily="34" charset="0"/>
              </a:rPr>
              <a:t>Very positive endorsement at Examination</a:t>
            </a:r>
          </a:p>
          <a:p>
            <a:r>
              <a:rPr lang="en-GB" sz="3200" dirty="0" smtClean="0">
                <a:latin typeface="Arial Rounded MT Bold" panose="020F0704030504030204" pitchFamily="34" charset="0"/>
              </a:rPr>
              <a:t>Policies have been supported very well on appeal</a:t>
            </a:r>
            <a:endParaRPr lang="en-GB" sz="3200" dirty="0">
              <a:latin typeface="Arial Rounded MT Bold" panose="020F070403050403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2308334" cy="32087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84" y="4765571"/>
            <a:ext cx="348138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066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flipV="1">
            <a:off x="0" y="1340766"/>
            <a:ext cx="9144000" cy="5517233"/>
          </a:xfrm>
          <a:prstGeom prst="rect">
            <a:avLst/>
          </a:prstGeom>
          <a:solidFill>
            <a:srgbClr val="46949D">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pPr>
            <a:endParaRPr lang="en-US" altLang="en-US" smtClean="0">
              <a:solidFill>
                <a:srgbClr val="000000"/>
              </a:solidFill>
            </a:endParaRPr>
          </a:p>
        </p:txBody>
      </p:sp>
      <p:sp>
        <p:nvSpPr>
          <p:cNvPr id="10243" name="Rectangle 9"/>
          <p:cNvSpPr>
            <a:spLocks noChangeArrowheads="1"/>
          </p:cNvSpPr>
          <p:nvPr/>
        </p:nvSpPr>
        <p:spPr bwMode="auto">
          <a:xfrm flipV="1">
            <a:off x="0" y="-4"/>
            <a:ext cx="9144000" cy="1484787"/>
          </a:xfrm>
          <a:prstGeom prst="rect">
            <a:avLst/>
          </a:prstGeom>
          <a:solidFill>
            <a:srgbClr val="4694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pPr>
            <a:endParaRPr lang="en-US" altLang="en-US" smtClean="0">
              <a:solidFill>
                <a:srgbClr val="000000"/>
              </a:solidFill>
            </a:endParaRPr>
          </a:p>
        </p:txBody>
      </p:sp>
      <p:sp>
        <p:nvSpPr>
          <p:cNvPr id="10244" name="TextBox 7"/>
          <p:cNvSpPr txBox="1">
            <a:spLocks noChangeArrowheads="1"/>
          </p:cNvSpPr>
          <p:nvPr/>
        </p:nvSpPr>
        <p:spPr bwMode="auto">
          <a:xfrm>
            <a:off x="0" y="26035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r>
              <a:rPr lang="en-GB" altLang="en-US" sz="4000" b="1" dirty="0" smtClean="0">
                <a:solidFill>
                  <a:srgbClr val="FFFFFF"/>
                </a:solidFill>
                <a:latin typeface="Arial Rounded MT Bold" panose="020F0704030504030204" pitchFamily="34" charset="0"/>
              </a:rPr>
              <a:t>Stages in the Local Plan review</a:t>
            </a:r>
          </a:p>
        </p:txBody>
      </p:sp>
      <p:sp>
        <p:nvSpPr>
          <p:cNvPr id="6" name="TextBox 5"/>
          <p:cNvSpPr txBox="1"/>
          <p:nvPr/>
        </p:nvSpPr>
        <p:spPr>
          <a:xfrm>
            <a:off x="206999" y="1850048"/>
            <a:ext cx="3887787" cy="1938992"/>
          </a:xfrm>
          <a:prstGeom prst="rect">
            <a:avLst/>
          </a:prstGeom>
          <a:solidFill>
            <a:schemeClr val="accent2">
              <a:lumMod val="20000"/>
              <a:lumOff val="80000"/>
            </a:schemeClr>
          </a:solidFill>
          <a:ln>
            <a:solidFill>
              <a:schemeClr val="tx1"/>
            </a:solidFill>
          </a:ln>
        </p:spPr>
        <p:txBody>
          <a:bodyPr>
            <a:spAutoFit/>
          </a:bodyPr>
          <a:lstStyle/>
          <a:p>
            <a:pPr algn="ctr" eaLnBrk="0" fontAlgn="base" hangingPunct="0">
              <a:spcBef>
                <a:spcPct val="0"/>
              </a:spcBef>
              <a:spcAft>
                <a:spcPct val="0"/>
              </a:spcAft>
              <a:defRPr/>
            </a:pPr>
            <a:r>
              <a:rPr lang="en-GB" sz="2000" b="1" dirty="0">
                <a:solidFill>
                  <a:srgbClr val="000000"/>
                </a:solidFill>
                <a:latin typeface="Arial Rounded MT Bold" panose="020F0704030504030204" pitchFamily="34" charset="0"/>
              </a:rPr>
              <a:t>Summer – Autumn 2015 </a:t>
            </a:r>
          </a:p>
          <a:p>
            <a:pPr algn="ctr" eaLnBrk="0" fontAlgn="base" hangingPunct="0">
              <a:spcBef>
                <a:spcPct val="0"/>
              </a:spcBef>
              <a:spcAft>
                <a:spcPct val="0"/>
              </a:spcAft>
              <a:defRPr/>
            </a:pPr>
            <a:r>
              <a:rPr lang="en-GB" sz="2000" dirty="0">
                <a:solidFill>
                  <a:srgbClr val="000000"/>
                </a:solidFill>
                <a:latin typeface="Arial Rounded MT Bold" panose="020F0704030504030204" pitchFamily="34" charset="0"/>
              </a:rPr>
              <a:t>Early consultation inviting views on what matters the Local Plan review should </a:t>
            </a:r>
            <a:r>
              <a:rPr lang="en-GB" sz="2000" dirty="0" smtClean="0">
                <a:solidFill>
                  <a:srgbClr val="000000"/>
                </a:solidFill>
                <a:latin typeface="Arial Rounded MT Bold" panose="020F0704030504030204" pitchFamily="34" charset="0"/>
              </a:rPr>
              <a:t>address</a:t>
            </a:r>
            <a:endParaRPr lang="en-GB" sz="2000" dirty="0">
              <a:solidFill>
                <a:srgbClr val="000000"/>
              </a:solidFill>
            </a:endParaRPr>
          </a:p>
          <a:p>
            <a:pPr eaLnBrk="0" fontAlgn="base" hangingPunct="0">
              <a:spcBef>
                <a:spcPct val="0"/>
              </a:spcBef>
              <a:spcAft>
                <a:spcPct val="0"/>
              </a:spcAft>
              <a:defRPr/>
            </a:pPr>
            <a:r>
              <a:rPr lang="en-GB" sz="2000" dirty="0">
                <a:solidFill>
                  <a:srgbClr val="000000"/>
                </a:solidFill>
              </a:rPr>
              <a:t>    </a:t>
            </a:r>
          </a:p>
        </p:txBody>
      </p:sp>
      <p:sp>
        <p:nvSpPr>
          <p:cNvPr id="10246" name="Right Arrow 6"/>
          <p:cNvSpPr>
            <a:spLocks noChangeArrowheads="1"/>
          </p:cNvSpPr>
          <p:nvPr/>
        </p:nvSpPr>
        <p:spPr bwMode="auto">
          <a:xfrm>
            <a:off x="4211637" y="2244869"/>
            <a:ext cx="720725" cy="574675"/>
          </a:xfrm>
          <a:prstGeom prst="rightArrow">
            <a:avLst>
              <a:gd name="adj1" fmla="val 50000"/>
              <a:gd name="adj2" fmla="val 50166"/>
            </a:avLst>
          </a:prstGeom>
          <a:solidFill>
            <a:schemeClr val="accent1"/>
          </a:solidFill>
          <a:ln w="9525" algn="ctr">
            <a:solidFill>
              <a:schemeClr val="tx1"/>
            </a:solidFill>
            <a:round/>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pPr>
            <a:endParaRPr lang="en-US" altLang="en-US" smtClean="0">
              <a:solidFill>
                <a:srgbClr val="000000"/>
              </a:solidFill>
            </a:endParaRPr>
          </a:p>
        </p:txBody>
      </p:sp>
      <p:sp>
        <p:nvSpPr>
          <p:cNvPr id="8" name="TextBox 7"/>
          <p:cNvSpPr txBox="1"/>
          <p:nvPr/>
        </p:nvSpPr>
        <p:spPr>
          <a:xfrm>
            <a:off x="5003799" y="1864580"/>
            <a:ext cx="3960813" cy="1631216"/>
          </a:xfrm>
          <a:prstGeom prst="rect">
            <a:avLst/>
          </a:prstGeom>
          <a:solidFill>
            <a:schemeClr val="accent2">
              <a:lumMod val="20000"/>
              <a:lumOff val="80000"/>
            </a:schemeClr>
          </a:solidFill>
          <a:ln>
            <a:solidFill>
              <a:schemeClr val="tx1"/>
            </a:solidFill>
          </a:ln>
        </p:spPr>
        <p:txBody>
          <a:bodyPr>
            <a:spAutoFit/>
          </a:bodyPr>
          <a:lstStyle/>
          <a:p>
            <a:pPr algn="ctr" eaLnBrk="0" fontAlgn="base" hangingPunct="0">
              <a:spcBef>
                <a:spcPct val="0"/>
              </a:spcBef>
              <a:spcAft>
                <a:spcPct val="0"/>
              </a:spcAft>
              <a:defRPr/>
            </a:pPr>
            <a:r>
              <a:rPr lang="en-GB" sz="2000" b="1" dirty="0" smtClean="0">
                <a:solidFill>
                  <a:srgbClr val="000000"/>
                </a:solidFill>
                <a:latin typeface="Arial Rounded MT Bold" panose="020F0704030504030204" pitchFamily="34" charset="0"/>
              </a:rPr>
              <a:t>Spring - Summer  </a:t>
            </a:r>
            <a:r>
              <a:rPr lang="en-GB" sz="2000" b="1" dirty="0">
                <a:solidFill>
                  <a:srgbClr val="000000"/>
                </a:solidFill>
                <a:latin typeface="Arial Rounded MT Bold" panose="020F0704030504030204" pitchFamily="34" charset="0"/>
              </a:rPr>
              <a:t>2016 </a:t>
            </a:r>
          </a:p>
          <a:p>
            <a:pPr algn="ctr" eaLnBrk="0" fontAlgn="base" hangingPunct="0">
              <a:spcBef>
                <a:spcPct val="0"/>
              </a:spcBef>
              <a:spcAft>
                <a:spcPct val="0"/>
              </a:spcAft>
              <a:defRPr/>
            </a:pPr>
            <a:r>
              <a:rPr lang="en-GB" sz="2000" dirty="0" smtClean="0">
                <a:solidFill>
                  <a:srgbClr val="000000"/>
                </a:solidFill>
                <a:latin typeface="Arial Rounded MT Bold" panose="020F0704030504030204" pitchFamily="34" charset="0"/>
              </a:rPr>
              <a:t>Community and public engagement in developing revised policies</a:t>
            </a:r>
            <a:endParaRPr lang="en-GB" sz="2000" dirty="0">
              <a:solidFill>
                <a:srgbClr val="000000"/>
              </a:solidFill>
              <a:latin typeface="Arial Rounded MT Bold" panose="020F0704030504030204" pitchFamily="34" charset="0"/>
            </a:endParaRPr>
          </a:p>
          <a:p>
            <a:pPr eaLnBrk="0" fontAlgn="base" hangingPunct="0">
              <a:spcBef>
                <a:spcPct val="0"/>
              </a:spcBef>
              <a:spcAft>
                <a:spcPct val="0"/>
              </a:spcAft>
              <a:defRPr/>
            </a:pPr>
            <a:r>
              <a:rPr lang="en-GB" sz="2000" dirty="0">
                <a:solidFill>
                  <a:srgbClr val="000000"/>
                </a:solidFill>
              </a:rPr>
              <a:t>    </a:t>
            </a:r>
          </a:p>
        </p:txBody>
      </p:sp>
      <p:sp>
        <p:nvSpPr>
          <p:cNvPr id="10248" name="Down Arrow 8"/>
          <p:cNvSpPr>
            <a:spLocks noChangeArrowheads="1"/>
          </p:cNvSpPr>
          <p:nvPr/>
        </p:nvSpPr>
        <p:spPr bwMode="auto">
          <a:xfrm>
            <a:off x="6659563" y="3631863"/>
            <a:ext cx="576262" cy="935038"/>
          </a:xfrm>
          <a:prstGeom prst="downArrow">
            <a:avLst>
              <a:gd name="adj1" fmla="val 50000"/>
              <a:gd name="adj2" fmla="val 49925"/>
            </a:avLst>
          </a:prstGeom>
          <a:solidFill>
            <a:schemeClr val="accent1"/>
          </a:solidFill>
          <a:ln w="9525" algn="ctr">
            <a:solidFill>
              <a:schemeClr val="tx1"/>
            </a:solidFill>
            <a:round/>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pPr>
            <a:endParaRPr lang="en-US" altLang="en-US" smtClean="0">
              <a:solidFill>
                <a:srgbClr val="000000"/>
              </a:solidFill>
            </a:endParaRPr>
          </a:p>
        </p:txBody>
      </p:sp>
      <p:sp>
        <p:nvSpPr>
          <p:cNvPr id="10" name="TextBox 9"/>
          <p:cNvSpPr txBox="1"/>
          <p:nvPr/>
        </p:nvSpPr>
        <p:spPr>
          <a:xfrm>
            <a:off x="5003798" y="4692323"/>
            <a:ext cx="3960813" cy="1938992"/>
          </a:xfrm>
          <a:prstGeom prst="rect">
            <a:avLst/>
          </a:prstGeom>
          <a:solidFill>
            <a:schemeClr val="accent2">
              <a:lumMod val="20000"/>
              <a:lumOff val="80000"/>
            </a:schemeClr>
          </a:solidFill>
          <a:ln>
            <a:solidFill>
              <a:schemeClr val="tx1"/>
            </a:solidFill>
          </a:ln>
        </p:spPr>
        <p:txBody>
          <a:bodyPr>
            <a:spAutoFit/>
          </a:bodyPr>
          <a:lstStyle/>
          <a:p>
            <a:pPr algn="ctr" eaLnBrk="0" fontAlgn="base" hangingPunct="0">
              <a:spcBef>
                <a:spcPct val="0"/>
              </a:spcBef>
              <a:spcAft>
                <a:spcPct val="0"/>
              </a:spcAft>
              <a:defRPr/>
            </a:pPr>
            <a:r>
              <a:rPr lang="en-GB" sz="2000" b="1" dirty="0">
                <a:solidFill>
                  <a:srgbClr val="000000"/>
                </a:solidFill>
                <a:latin typeface="Arial Rounded MT Bold" panose="020F0704030504030204" pitchFamily="34" charset="0"/>
              </a:rPr>
              <a:t>Autumn 2016 </a:t>
            </a:r>
          </a:p>
          <a:p>
            <a:pPr algn="ctr" eaLnBrk="0" fontAlgn="base" hangingPunct="0">
              <a:spcBef>
                <a:spcPct val="0"/>
              </a:spcBef>
              <a:spcAft>
                <a:spcPct val="0"/>
              </a:spcAft>
              <a:defRPr/>
            </a:pPr>
            <a:r>
              <a:rPr lang="en-GB" sz="2000" dirty="0">
                <a:solidFill>
                  <a:srgbClr val="000000"/>
                </a:solidFill>
                <a:latin typeface="Arial Rounded MT Bold" panose="020F0704030504030204" pitchFamily="34" charset="0"/>
              </a:rPr>
              <a:t>Publication of proposed ‘Submission Draft’ document for </a:t>
            </a:r>
            <a:r>
              <a:rPr lang="en-GB" sz="2000" dirty="0" smtClean="0">
                <a:solidFill>
                  <a:srgbClr val="000000"/>
                </a:solidFill>
                <a:latin typeface="Arial Rounded MT Bold" panose="020F0704030504030204" pitchFamily="34" charset="0"/>
              </a:rPr>
              <a:t>formal consultation </a:t>
            </a:r>
            <a:r>
              <a:rPr lang="en-GB" sz="2000" dirty="0">
                <a:solidFill>
                  <a:srgbClr val="000000"/>
                </a:solidFill>
                <a:latin typeface="Arial Rounded MT Bold" panose="020F0704030504030204" pitchFamily="34" charset="0"/>
              </a:rPr>
              <a:t>and then submission to </a:t>
            </a:r>
            <a:r>
              <a:rPr lang="en-GB" sz="2000" dirty="0" smtClean="0">
                <a:solidFill>
                  <a:srgbClr val="000000"/>
                </a:solidFill>
                <a:latin typeface="Arial Rounded MT Bold" panose="020F0704030504030204" pitchFamily="34" charset="0"/>
              </a:rPr>
              <a:t>Government  </a:t>
            </a:r>
            <a:endParaRPr lang="en-GB" sz="2000" dirty="0">
              <a:solidFill>
                <a:srgbClr val="000000"/>
              </a:solidFill>
              <a:latin typeface="Arial Rounded MT Bold" panose="020F0704030504030204" pitchFamily="34" charset="0"/>
            </a:endParaRPr>
          </a:p>
        </p:txBody>
      </p:sp>
      <p:sp>
        <p:nvSpPr>
          <p:cNvPr id="10250" name="Left Arrow 10"/>
          <p:cNvSpPr>
            <a:spLocks noChangeArrowheads="1"/>
          </p:cNvSpPr>
          <p:nvPr/>
        </p:nvSpPr>
        <p:spPr bwMode="auto">
          <a:xfrm>
            <a:off x="4211638" y="5305643"/>
            <a:ext cx="720725" cy="576262"/>
          </a:xfrm>
          <a:prstGeom prst="leftArrow">
            <a:avLst>
              <a:gd name="adj1" fmla="val 50000"/>
              <a:gd name="adj2" fmla="val 50028"/>
            </a:avLst>
          </a:prstGeom>
          <a:solidFill>
            <a:schemeClr val="accent1"/>
          </a:solidFill>
          <a:ln w="9525" algn="ctr">
            <a:solidFill>
              <a:schemeClr val="tx1"/>
            </a:solidFill>
            <a:round/>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pPr>
            <a:endParaRPr lang="en-US" altLang="en-US" smtClean="0">
              <a:solidFill>
                <a:srgbClr val="000000"/>
              </a:solidFill>
            </a:endParaRPr>
          </a:p>
        </p:txBody>
      </p:sp>
      <p:sp>
        <p:nvSpPr>
          <p:cNvPr id="12" name="TextBox 11"/>
          <p:cNvSpPr txBox="1"/>
          <p:nvPr/>
        </p:nvSpPr>
        <p:spPr>
          <a:xfrm>
            <a:off x="234608" y="4698241"/>
            <a:ext cx="3960812" cy="1938992"/>
          </a:xfrm>
          <a:prstGeom prst="rect">
            <a:avLst/>
          </a:prstGeom>
          <a:solidFill>
            <a:schemeClr val="accent2">
              <a:lumMod val="20000"/>
              <a:lumOff val="80000"/>
            </a:schemeClr>
          </a:solidFill>
          <a:ln>
            <a:solidFill>
              <a:schemeClr val="tx1"/>
            </a:solidFill>
          </a:ln>
        </p:spPr>
        <p:txBody>
          <a:bodyPr>
            <a:spAutoFit/>
          </a:bodyPr>
          <a:lstStyle/>
          <a:p>
            <a:pPr algn="ctr" eaLnBrk="0" fontAlgn="base" hangingPunct="0">
              <a:spcBef>
                <a:spcPct val="0"/>
              </a:spcBef>
              <a:spcAft>
                <a:spcPct val="0"/>
              </a:spcAft>
              <a:defRPr/>
            </a:pPr>
            <a:r>
              <a:rPr lang="en-GB" sz="2000" b="1" dirty="0">
                <a:solidFill>
                  <a:srgbClr val="000000"/>
                </a:solidFill>
                <a:latin typeface="Arial Rounded MT Bold" panose="020F0704030504030204" pitchFamily="34" charset="0"/>
              </a:rPr>
              <a:t>Winter 2016/17</a:t>
            </a:r>
          </a:p>
          <a:p>
            <a:pPr algn="ctr" eaLnBrk="0" fontAlgn="base" hangingPunct="0">
              <a:spcBef>
                <a:spcPct val="0"/>
              </a:spcBef>
              <a:spcAft>
                <a:spcPct val="0"/>
              </a:spcAft>
              <a:defRPr/>
            </a:pPr>
            <a:r>
              <a:rPr lang="en-GB" sz="2000" dirty="0">
                <a:solidFill>
                  <a:srgbClr val="000000"/>
                </a:solidFill>
                <a:latin typeface="Arial Rounded MT Bold" panose="020F0704030504030204" pitchFamily="34" charset="0"/>
              </a:rPr>
              <a:t>Examination by the Secretary of State and then adoption following publication of Inspector’s </a:t>
            </a:r>
            <a:r>
              <a:rPr lang="en-GB" sz="2000" dirty="0" smtClean="0">
                <a:solidFill>
                  <a:srgbClr val="000000"/>
                </a:solidFill>
                <a:latin typeface="Arial Rounded MT Bold" panose="020F0704030504030204" pitchFamily="34" charset="0"/>
              </a:rPr>
              <a:t>Report</a:t>
            </a:r>
            <a:endParaRPr lang="en-GB" sz="2000" dirty="0">
              <a:solidFill>
                <a:srgbClr val="000000"/>
              </a:solidFill>
              <a:latin typeface="Arial Rounded MT Bold" panose="020F0704030504030204" pitchFamily="34" charset="0"/>
            </a:endParaRPr>
          </a:p>
          <a:p>
            <a:pPr eaLnBrk="0" fontAlgn="base" hangingPunct="0">
              <a:spcBef>
                <a:spcPct val="0"/>
              </a:spcBef>
              <a:spcAft>
                <a:spcPct val="0"/>
              </a:spcAft>
              <a:defRPr/>
            </a:pPr>
            <a:r>
              <a:rPr lang="en-GB" sz="2000" dirty="0">
                <a:solidFill>
                  <a:srgbClr val="000000"/>
                </a:solidFill>
              </a:rPr>
              <a:t>    </a:t>
            </a:r>
          </a:p>
        </p:txBody>
      </p:sp>
    </p:spTree>
    <p:extLst>
      <p:ext uri="{BB962C8B-B14F-4D97-AF65-F5344CB8AC3E}">
        <p14:creationId xmlns:p14="http://schemas.microsoft.com/office/powerpoint/2010/main" val="38387008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Legal Background </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2339752" y="1412776"/>
            <a:ext cx="6804248" cy="5445224"/>
          </a:xfrm>
          <a:solidFill>
            <a:schemeClr val="accent3">
              <a:lumMod val="20000"/>
              <a:lumOff val="80000"/>
            </a:schemeClr>
          </a:solidFill>
        </p:spPr>
        <p:txBody>
          <a:bodyPr>
            <a:normAutofit/>
          </a:bodyPr>
          <a:lstStyle/>
          <a:p>
            <a:r>
              <a:rPr lang="en-GB" dirty="0" smtClean="0">
                <a:latin typeface="Arial Rounded MT Bold" panose="020F0704030504030204" pitchFamily="34" charset="0"/>
              </a:rPr>
              <a:t>The </a:t>
            </a:r>
            <a:r>
              <a:rPr lang="en-GB" dirty="0">
                <a:latin typeface="Arial Rounded MT Bold" panose="020F0704030504030204" pitchFamily="34" charset="0"/>
              </a:rPr>
              <a:t>Town and Country Planning Act 1990 requires </a:t>
            </a:r>
            <a:r>
              <a:rPr lang="en-GB" dirty="0" smtClean="0">
                <a:latin typeface="Arial Rounded MT Bold" panose="020F0704030504030204" pitchFamily="34" charset="0"/>
              </a:rPr>
              <a:t>all LPAs to </a:t>
            </a:r>
            <a:r>
              <a:rPr lang="en-GB" dirty="0">
                <a:latin typeface="Arial Rounded MT Bold" panose="020F0704030504030204" pitchFamily="34" charset="0"/>
              </a:rPr>
              <a:t>produce </a:t>
            </a:r>
            <a:r>
              <a:rPr lang="en-GB" dirty="0" smtClean="0">
                <a:latin typeface="Arial Rounded MT Bold" panose="020F0704030504030204" pitchFamily="34" charset="0"/>
              </a:rPr>
              <a:t>a Local Plan for their area</a:t>
            </a:r>
          </a:p>
          <a:p>
            <a:endParaRPr lang="en-GB" dirty="0">
              <a:latin typeface="Arial Rounded MT Bold" panose="020F0704030504030204" pitchFamily="34" charset="0"/>
            </a:endParaRPr>
          </a:p>
          <a:p>
            <a:r>
              <a:rPr lang="en-GB" dirty="0">
                <a:latin typeface="Arial Rounded MT Bold" panose="020F0704030504030204" pitchFamily="34" charset="0"/>
              </a:rPr>
              <a:t>The Environment Act </a:t>
            </a:r>
            <a:r>
              <a:rPr lang="en-GB" dirty="0" smtClean="0">
                <a:latin typeface="Arial Rounded MT Bold" panose="020F0704030504030204" pitchFamily="34" charset="0"/>
              </a:rPr>
              <a:t>1995 legally </a:t>
            </a:r>
            <a:r>
              <a:rPr lang="en-GB" dirty="0">
                <a:latin typeface="Arial Rounded MT Bold" panose="020F0704030504030204" pitchFamily="34" charset="0"/>
              </a:rPr>
              <a:t>established independent NPAs for all </a:t>
            </a:r>
            <a:r>
              <a:rPr lang="en-GB" dirty="0" smtClean="0">
                <a:latin typeface="Arial Rounded MT Bold" panose="020F0704030504030204" pitchFamily="34" charset="0"/>
              </a:rPr>
              <a:t>National Parks </a:t>
            </a:r>
            <a:r>
              <a:rPr lang="en-GB" dirty="0">
                <a:latin typeface="Arial Rounded MT Bold" panose="020F0704030504030204" pitchFamily="34" charset="0"/>
              </a:rPr>
              <a:t>to deliver the two statutory </a:t>
            </a:r>
            <a:r>
              <a:rPr lang="en-GB" dirty="0" smtClean="0">
                <a:latin typeface="Arial Rounded MT Bold" panose="020F0704030504030204" pitchFamily="34" charset="0"/>
              </a:rPr>
              <a:t>purposes </a:t>
            </a:r>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90568"/>
            <a:ext cx="2339752" cy="366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avu3a.org.uk/wordpress/wp-content/uploads/Houses_of_Parliame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412776"/>
            <a:ext cx="2520280" cy="177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58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The two purposes and duty…</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sz="half" idx="1"/>
          </p:nvPr>
        </p:nvSpPr>
        <p:spPr/>
        <p:txBody>
          <a:bodyPr>
            <a:normAutofit lnSpcReduction="10000"/>
          </a:bodyPr>
          <a:lstStyle/>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sp>
        <p:nvSpPr>
          <p:cNvPr id="4" name="Content Placeholder 3"/>
          <p:cNvSpPr>
            <a:spLocks noGrp="1"/>
          </p:cNvSpPr>
          <p:nvPr>
            <p:ph sz="half" idx="2"/>
          </p:nvPr>
        </p:nvSpPr>
        <p:spPr>
          <a:xfrm>
            <a:off x="2351154" y="1412776"/>
            <a:ext cx="6792846" cy="5445224"/>
          </a:xfrm>
          <a:solidFill>
            <a:schemeClr val="accent3">
              <a:lumMod val="20000"/>
              <a:lumOff val="80000"/>
            </a:schemeClr>
          </a:solidFill>
        </p:spPr>
        <p:txBody>
          <a:bodyPr>
            <a:normAutofit lnSpcReduction="10000"/>
          </a:bodyPr>
          <a:lstStyle/>
          <a:p>
            <a:pPr marL="514350" indent="-514350">
              <a:buFont typeface="+mj-lt"/>
              <a:buAutoNum type="arabicPeriod"/>
            </a:pPr>
            <a:r>
              <a:rPr lang="en-GB" altLang="en-US" dirty="0">
                <a:latin typeface="Arial Rounded MT Bold" panose="020F0704030504030204" pitchFamily="34" charset="0"/>
              </a:rPr>
              <a:t>To conserve and enhance the natural beauty, wildlife and cultural heritage of the Parks; </a:t>
            </a:r>
            <a:r>
              <a:rPr lang="en-GB" altLang="en-US" dirty="0" smtClean="0">
                <a:latin typeface="Arial Rounded MT Bold" panose="020F0704030504030204" pitchFamily="34" charset="0"/>
              </a:rPr>
              <a:t>and</a:t>
            </a:r>
          </a:p>
          <a:p>
            <a:pPr marL="514350" indent="-514350">
              <a:buFont typeface="+mj-lt"/>
              <a:buAutoNum type="arabicPeriod"/>
            </a:pPr>
            <a:endParaRPr lang="en-GB" altLang="en-US" dirty="0" smtClean="0">
              <a:latin typeface="Arial Rounded MT Bold" panose="020F0704030504030204" pitchFamily="34" charset="0"/>
            </a:endParaRPr>
          </a:p>
          <a:p>
            <a:pPr marL="514350" indent="-514350">
              <a:buFont typeface="+mj-lt"/>
              <a:buAutoNum type="arabicPeriod"/>
            </a:pPr>
            <a:r>
              <a:rPr lang="en-GB" altLang="en-US" dirty="0" smtClean="0">
                <a:latin typeface="Arial Rounded MT Bold" panose="020F0704030504030204" pitchFamily="34" charset="0"/>
              </a:rPr>
              <a:t>To </a:t>
            </a:r>
            <a:r>
              <a:rPr lang="en-GB" altLang="en-US" dirty="0">
                <a:latin typeface="Arial Rounded MT Bold" panose="020F0704030504030204" pitchFamily="34" charset="0"/>
              </a:rPr>
              <a:t>promote opportunities for the understanding and enjoyment of their special qualities by the </a:t>
            </a:r>
            <a:r>
              <a:rPr lang="en-GB" altLang="en-US" dirty="0" smtClean="0">
                <a:latin typeface="Arial Rounded MT Bold" panose="020F0704030504030204" pitchFamily="34" charset="0"/>
              </a:rPr>
              <a:t>public </a:t>
            </a:r>
          </a:p>
          <a:p>
            <a:pPr marL="0" indent="0">
              <a:buNone/>
            </a:pPr>
            <a:endParaRPr lang="en-GB" altLang="en-US" dirty="0">
              <a:latin typeface="Arial Rounded MT Bold" panose="020F0704030504030204" pitchFamily="34" charset="0"/>
            </a:endParaRPr>
          </a:p>
          <a:p>
            <a:pPr marL="0" indent="0">
              <a:buNone/>
            </a:pPr>
            <a:r>
              <a:rPr lang="en-GB" altLang="en-US" dirty="0" smtClean="0">
                <a:latin typeface="Arial Rounded MT Bold" panose="020F0704030504030204" pitchFamily="34" charset="0"/>
              </a:rPr>
              <a:t>“…</a:t>
            </a:r>
            <a:r>
              <a:rPr lang="en-GB" altLang="en-US" i="1" dirty="0">
                <a:latin typeface="Arial Rounded MT Bold" panose="020F0704030504030204" pitchFamily="34" charset="0"/>
              </a:rPr>
              <a:t>to seek to foster the economic and social well-being of local communities within the National </a:t>
            </a:r>
            <a:r>
              <a:rPr lang="en-GB" altLang="en-US" i="1" dirty="0" smtClean="0">
                <a:latin typeface="Arial Rounded MT Bold" panose="020F0704030504030204" pitchFamily="34" charset="0"/>
              </a:rPr>
              <a:t>Park.</a:t>
            </a:r>
            <a:r>
              <a:rPr lang="en-GB" altLang="en-US" dirty="0" smtClean="0">
                <a:latin typeface="Arial Rounded MT Bold" panose="020F0704030504030204" pitchFamily="34" charset="0"/>
              </a:rPr>
              <a:t>”</a:t>
            </a:r>
            <a:endParaRPr lang="en-GB" altLang="en-US" dirty="0">
              <a:latin typeface="Arial Rounded MT Bold" panose="020F0704030504030204" pitchFamily="34" charset="0"/>
            </a:endParaRPr>
          </a:p>
          <a:p>
            <a:pPr>
              <a:buNone/>
            </a:pPr>
            <a:endParaRPr lang="en-GB" altLang="en-US" sz="800" dirty="0"/>
          </a:p>
          <a:p>
            <a:pPr>
              <a:buNone/>
            </a:pPr>
            <a:r>
              <a:rPr lang="en-GB" altLang="en-US" sz="1900" dirty="0"/>
              <a:t>	</a:t>
            </a:r>
            <a:endParaRPr lang="en-GB" altLang="en-US" sz="2000" dirty="0"/>
          </a:p>
          <a:p>
            <a:endParaRPr lang="en-GB" dirty="0"/>
          </a:p>
        </p:txBody>
      </p:sp>
      <p:pic>
        <p:nvPicPr>
          <p:cNvPr id="7" name="Picture 4" descr="Two trees near the Canadian Memo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56" y="1412776"/>
            <a:ext cx="3702865" cy="5553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526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National Planning Policy</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0" y="1412776"/>
            <a:ext cx="9144000" cy="5445224"/>
          </a:xfrm>
          <a:solidFill>
            <a:schemeClr val="accent3">
              <a:lumMod val="20000"/>
              <a:lumOff val="80000"/>
            </a:schemeClr>
          </a:solidFill>
        </p:spPr>
        <p:txBody>
          <a:bodyPr>
            <a:normAutofit/>
          </a:bodyPr>
          <a:lstStyle/>
          <a:p>
            <a:endParaRPr lang="en-GB" dirty="0" smtClean="0">
              <a:latin typeface="Arial Rounded MT Bold" panose="020F0704030504030204" pitchFamily="34" charset="0"/>
            </a:endParaRPr>
          </a:p>
          <a:p>
            <a:r>
              <a:rPr lang="en-GB" dirty="0" smtClean="0">
                <a:latin typeface="Arial Rounded MT Bold" panose="020F0704030504030204" pitchFamily="34" charset="0"/>
              </a:rPr>
              <a:t>Localism Act 2011</a:t>
            </a:r>
          </a:p>
          <a:p>
            <a:r>
              <a:rPr lang="en-GB" dirty="0" smtClean="0">
                <a:latin typeface="Arial Rounded MT Bold" panose="020F0704030504030204" pitchFamily="34" charset="0"/>
              </a:rPr>
              <a:t>National Planning Policy Framework 2012 </a:t>
            </a:r>
          </a:p>
          <a:p>
            <a:r>
              <a:rPr lang="en-GB" dirty="0" smtClean="0">
                <a:latin typeface="Arial Rounded MT Bold" panose="020F0704030504030204" pitchFamily="34" charset="0"/>
              </a:rPr>
              <a:t>Abolition of Regional Planning 2013</a:t>
            </a:r>
          </a:p>
          <a:p>
            <a:r>
              <a:rPr lang="en-GB" dirty="0" smtClean="0">
                <a:latin typeface="Arial Rounded MT Bold" panose="020F0704030504030204" pitchFamily="34" charset="0"/>
              </a:rPr>
              <a:t>National Planning Practice Guidance 2014</a:t>
            </a:r>
          </a:p>
          <a:p>
            <a:r>
              <a:rPr lang="en-GB" dirty="0" smtClean="0">
                <a:latin typeface="Arial Rounded MT Bold" panose="020F0704030504030204" pitchFamily="34" charset="0"/>
              </a:rPr>
              <a:t>Greater </a:t>
            </a:r>
            <a:r>
              <a:rPr lang="en-GB" dirty="0">
                <a:latin typeface="Arial Rounded MT Bold" panose="020F0704030504030204" pitchFamily="34" charset="0"/>
              </a:rPr>
              <a:t>permitted development </a:t>
            </a:r>
            <a:r>
              <a:rPr lang="en-GB" dirty="0" smtClean="0">
                <a:latin typeface="Arial Rounded MT Bold" panose="020F0704030504030204" pitchFamily="34" charset="0"/>
              </a:rPr>
              <a:t>rights</a:t>
            </a:r>
          </a:p>
          <a:p>
            <a:r>
              <a:rPr lang="en-GB" dirty="0">
                <a:latin typeface="Arial Rounded MT Bold" panose="020F0704030504030204" pitchFamily="34" charset="0"/>
              </a:rPr>
              <a:t>Housing and Planning Bill 2015</a:t>
            </a:r>
          </a:p>
          <a:p>
            <a:endParaRPr lang="en-GB" dirty="0">
              <a:latin typeface="Arial Rounded MT Bold" panose="020F0704030504030204" pitchFamily="34" charset="0"/>
            </a:endParaRPr>
          </a:p>
          <a:p>
            <a:pPr marL="0" indent="0">
              <a:buNone/>
            </a:pPr>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spTree>
    <p:extLst>
      <p:ext uri="{BB962C8B-B14F-4D97-AF65-F5344CB8AC3E}">
        <p14:creationId xmlns:p14="http://schemas.microsoft.com/office/powerpoint/2010/main" val="2587303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lIns="90000" tIns="46800" rIns="90000" bIns="46800"/>
          <a:lstStyle/>
          <a:p>
            <a:endParaRPr lang="en-US" altLang="en-US" smtClean="0"/>
          </a:p>
        </p:txBody>
      </p:sp>
      <p:pic>
        <p:nvPicPr>
          <p:cNvPr id="4099" name="Picture 4" descr="Times_page1 -1 Sept 2011"/>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07950" y="115888"/>
            <a:ext cx="2447925" cy="4524375"/>
          </a:xfrm>
        </p:spPr>
      </p:pic>
      <p:pic>
        <p:nvPicPr>
          <p:cNvPr id="4100" name="Picture 5" descr="Telegraph_editorial -1 Sept 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0"/>
            <a:ext cx="5857875"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Telegraph_page1 -1 Sept 2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628775"/>
            <a:ext cx="394493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4030663"/>
            <a:ext cx="374332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5600" y="2997200"/>
            <a:ext cx="2651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5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75000"/>
            </a:schemeClr>
          </a:solidFill>
        </p:spPr>
        <p:txBody>
          <a:bodyPr>
            <a:normAutofit/>
          </a:bodyPr>
          <a:lstStyle/>
          <a:p>
            <a:pPr algn="l"/>
            <a:r>
              <a:rPr lang="en-GB" sz="4000" b="1" dirty="0" smtClean="0">
                <a:solidFill>
                  <a:schemeClr val="bg1"/>
                </a:solidFill>
                <a:latin typeface="Arial Rounded MT Bold" panose="020F0704030504030204" pitchFamily="34" charset="0"/>
              </a:rPr>
              <a:t>National Planning Policy Framework</a:t>
            </a:r>
            <a:endParaRPr lang="en-GB" sz="4000" b="1" dirty="0">
              <a:solidFill>
                <a:schemeClr val="bg1"/>
              </a:solidFill>
              <a:latin typeface="Arial Rounded MT Bold" panose="020F0704030504030204" pitchFamily="34" charset="0"/>
            </a:endParaRPr>
          </a:p>
        </p:txBody>
      </p:sp>
      <p:sp>
        <p:nvSpPr>
          <p:cNvPr id="9" name="Content Placeholder 8"/>
          <p:cNvSpPr>
            <a:spLocks noGrp="1"/>
          </p:cNvSpPr>
          <p:nvPr>
            <p:ph idx="1"/>
          </p:nvPr>
        </p:nvSpPr>
        <p:spPr>
          <a:xfrm>
            <a:off x="0" y="1412776"/>
            <a:ext cx="9252520" cy="5445224"/>
          </a:xfrm>
          <a:solidFill>
            <a:schemeClr val="accent3">
              <a:lumMod val="20000"/>
              <a:lumOff val="80000"/>
            </a:schemeClr>
          </a:solidFill>
        </p:spPr>
        <p:txBody>
          <a:bodyPr>
            <a:normAutofit/>
          </a:bodyPr>
          <a:lstStyle/>
          <a:p>
            <a:r>
              <a:rPr lang="en-GB" dirty="0">
                <a:latin typeface="Arial Rounded MT Bold" panose="020F0704030504030204" pitchFamily="34" charset="0"/>
              </a:rPr>
              <a:t>The </a:t>
            </a:r>
            <a:r>
              <a:rPr lang="en-GB" i="1" dirty="0" smtClean="0">
                <a:latin typeface="Arial Rounded MT Bold" panose="020F0704030504030204" pitchFamily="34" charset="0"/>
              </a:rPr>
              <a:t>presumption </a:t>
            </a:r>
            <a:r>
              <a:rPr lang="en-GB" i="1" dirty="0">
                <a:latin typeface="Arial Rounded MT Bold" panose="020F0704030504030204" pitchFamily="34" charset="0"/>
              </a:rPr>
              <a:t>in favour of sustainable </a:t>
            </a:r>
            <a:r>
              <a:rPr lang="en-GB" i="1" dirty="0" smtClean="0">
                <a:latin typeface="Arial Rounded MT Bold" panose="020F0704030504030204" pitchFamily="34" charset="0"/>
              </a:rPr>
              <a:t>development </a:t>
            </a:r>
            <a:r>
              <a:rPr lang="en-GB" dirty="0" smtClean="0">
                <a:latin typeface="Arial Rounded MT Bold" panose="020F0704030504030204" pitchFamily="34" charset="0"/>
              </a:rPr>
              <a:t>recognises </a:t>
            </a:r>
            <a:r>
              <a:rPr lang="en-GB" dirty="0">
                <a:latin typeface="Arial Rounded MT Bold" panose="020F0704030504030204" pitchFamily="34" charset="0"/>
              </a:rPr>
              <a:t>National Parks as areas where development should be </a:t>
            </a:r>
            <a:r>
              <a:rPr lang="en-GB" dirty="0" smtClean="0">
                <a:latin typeface="Arial Rounded MT Bold" panose="020F0704030504030204" pitchFamily="34" charset="0"/>
              </a:rPr>
              <a:t>restricted </a:t>
            </a:r>
          </a:p>
          <a:p>
            <a:endParaRPr lang="en-GB" dirty="0" smtClean="0">
              <a:latin typeface="Arial Rounded MT Bold" panose="020F0704030504030204" pitchFamily="34" charset="0"/>
            </a:endParaRPr>
          </a:p>
          <a:p>
            <a:r>
              <a:rPr lang="en-GB" i="1" dirty="0" smtClean="0">
                <a:latin typeface="Arial Rounded MT Bold" panose="020F0704030504030204" pitchFamily="34" charset="0"/>
              </a:rPr>
              <a:t>Great </a:t>
            </a:r>
            <a:r>
              <a:rPr lang="en-GB" i="1" dirty="0">
                <a:latin typeface="Arial Rounded MT Bold" panose="020F0704030504030204" pitchFamily="34" charset="0"/>
              </a:rPr>
              <a:t>weight should be given to conserving landscape and scenic beauty in National Parks which have the highest status of protection in relation to landscape &amp; scenic </a:t>
            </a:r>
            <a:r>
              <a:rPr lang="en-GB" i="1" dirty="0" smtClean="0">
                <a:latin typeface="Arial Rounded MT Bold" panose="020F0704030504030204" pitchFamily="34" charset="0"/>
              </a:rPr>
              <a:t>beauty</a:t>
            </a:r>
            <a:endParaRPr lang="en-GB" i="1" dirty="0">
              <a:latin typeface="Arial Rounded MT Bold" panose="020F0704030504030204" pitchFamily="34" charset="0"/>
            </a:endParaRPr>
          </a:p>
          <a:p>
            <a:endParaRPr lang="en-GB" dirty="0">
              <a:latin typeface="Arial Rounded MT Bold" panose="020F0704030504030204" pitchFamily="34" charset="0"/>
            </a:endParaRPr>
          </a:p>
          <a:p>
            <a:endParaRPr lang="en-GB" sz="3200" dirty="0" smtClean="0">
              <a:latin typeface="Arial Rounded MT Bold" panose="020F0704030504030204" pitchFamily="34" charset="0"/>
            </a:endParaRPr>
          </a:p>
        </p:txBody>
      </p:sp>
    </p:spTree>
    <p:extLst>
      <p:ext uri="{BB962C8B-B14F-4D97-AF65-F5344CB8AC3E}">
        <p14:creationId xmlns:p14="http://schemas.microsoft.com/office/powerpoint/2010/main" val="1706683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837</TotalTime>
  <Words>867</Words>
  <Application>Microsoft Office PowerPoint</Application>
  <PresentationFormat>On-screen Show (4:3)</PresentationFormat>
  <Paragraphs>179</Paragraphs>
  <Slides>23</Slides>
  <Notes>11</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Blank</vt:lpstr>
      <vt:lpstr>Office Theme</vt:lpstr>
      <vt:lpstr>2_Office Theme</vt:lpstr>
      <vt:lpstr>1_Blank</vt:lpstr>
      <vt:lpstr>PowerPoint Presentation</vt:lpstr>
      <vt:lpstr>This evening…</vt:lpstr>
      <vt:lpstr>Current Local Plan</vt:lpstr>
      <vt:lpstr>PowerPoint Presentation</vt:lpstr>
      <vt:lpstr>Legal Background </vt:lpstr>
      <vt:lpstr>The two purposes and duty…</vt:lpstr>
      <vt:lpstr>National Planning Policy</vt:lpstr>
      <vt:lpstr>PowerPoint Presentation</vt:lpstr>
      <vt:lpstr>National Planning Policy Framework</vt:lpstr>
      <vt:lpstr>Key issues for the Forest</vt:lpstr>
      <vt:lpstr>PowerPoint Presentation</vt:lpstr>
      <vt:lpstr>Meeting local housing needs</vt:lpstr>
      <vt:lpstr>PowerPoint Presentation</vt:lpstr>
      <vt:lpstr>Meeting objectively assessed housing needs</vt:lpstr>
      <vt:lpstr> Housing in the National Park  </vt:lpstr>
      <vt:lpstr> Rural economy  </vt:lpstr>
      <vt:lpstr>PowerPoint Presentation</vt:lpstr>
      <vt:lpstr>Beyond the boundary</vt:lpstr>
      <vt:lpstr>Beyond the boundary </vt:lpstr>
      <vt:lpstr>Beyond the boundary </vt:lpstr>
      <vt:lpstr>Other issues</vt:lpstr>
      <vt:lpstr>Next steps…</vt:lpstr>
      <vt:lpstr>PowerPoint Presentation</vt:lpstr>
    </vt:vector>
  </TitlesOfParts>
  <Company>New Forest National Park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Avery</dc:creator>
  <cp:lastModifiedBy>Graham Flexman</cp:lastModifiedBy>
  <cp:revision>51</cp:revision>
  <cp:lastPrinted>2016-04-18T14:03:05Z</cp:lastPrinted>
  <dcterms:created xsi:type="dcterms:W3CDTF">2016-04-15T09:31:32Z</dcterms:created>
  <dcterms:modified xsi:type="dcterms:W3CDTF">2016-05-17T16:02:21Z</dcterms:modified>
</cp:coreProperties>
</file>